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9"/>
  </p:notesMasterIdLst>
  <p:sldIdLst>
    <p:sldId id="256" r:id="rId2"/>
    <p:sldId id="257" r:id="rId3"/>
    <p:sldId id="275" r:id="rId4"/>
    <p:sldId id="259" r:id="rId5"/>
    <p:sldId id="260" r:id="rId6"/>
    <p:sldId id="258" r:id="rId7"/>
    <p:sldId id="268" r:id="rId8"/>
    <p:sldId id="261" r:id="rId9"/>
    <p:sldId id="272" r:id="rId10"/>
    <p:sldId id="262" r:id="rId11"/>
    <p:sldId id="270" r:id="rId12"/>
    <p:sldId id="266" r:id="rId13"/>
    <p:sldId id="263" r:id="rId14"/>
    <p:sldId id="267" r:id="rId15"/>
    <p:sldId id="274" r:id="rId16"/>
    <p:sldId id="264"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73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82" autoAdjust="0"/>
  </p:normalViewPr>
  <p:slideViewPr>
    <p:cSldViewPr snapToGrid="0">
      <p:cViewPr varScale="1">
        <p:scale>
          <a:sx n="72" d="100"/>
          <a:sy n="72"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BDC23-FDE4-4C70-8132-75F0109FAB3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3A8D8892-8F14-4FC2-9711-1092704B789A}">
      <dgm:prSet/>
      <dgm:spPr/>
      <dgm:t>
        <a:bodyPr/>
        <a:lstStyle/>
        <a:p>
          <a:r>
            <a:rPr lang="en-US" dirty="0">
              <a:solidFill>
                <a:schemeClr val="tx1"/>
              </a:solidFill>
            </a:rPr>
            <a:t>1. Does transpiration differ with genotype and planting density?</a:t>
          </a:r>
        </a:p>
      </dgm:t>
    </dgm:pt>
    <dgm:pt modelId="{31F74D7E-1F0D-45AC-99A1-56B51449A69F}" type="parTrans" cxnId="{31AB6C57-358C-4790-955C-0A306F234D5F}">
      <dgm:prSet/>
      <dgm:spPr/>
      <dgm:t>
        <a:bodyPr/>
        <a:lstStyle/>
        <a:p>
          <a:endParaRPr lang="en-US"/>
        </a:p>
      </dgm:t>
    </dgm:pt>
    <dgm:pt modelId="{1695FA2D-4396-4189-B98E-6299C5993A30}" type="sibTrans" cxnId="{31AB6C57-358C-4790-955C-0A306F234D5F}">
      <dgm:prSet/>
      <dgm:spPr/>
      <dgm:t>
        <a:bodyPr/>
        <a:lstStyle/>
        <a:p>
          <a:endParaRPr lang="en-US"/>
        </a:p>
      </dgm:t>
    </dgm:pt>
    <dgm:pt modelId="{775423D9-ABDD-41C4-88C3-AA563622B9EA}">
      <dgm:prSet/>
      <dgm:spPr/>
      <dgm:t>
        <a:bodyPr/>
        <a:lstStyle/>
        <a:p>
          <a:r>
            <a:rPr lang="en-US" dirty="0"/>
            <a:t>Examining each component of transpiration by treatment</a:t>
          </a:r>
        </a:p>
      </dgm:t>
    </dgm:pt>
    <dgm:pt modelId="{5714AB09-EBEC-459F-A9A3-B4F7E78D98C1}" type="parTrans" cxnId="{49FEC41A-D1E6-417E-B5BC-6E7F6E0DD5CD}">
      <dgm:prSet/>
      <dgm:spPr/>
      <dgm:t>
        <a:bodyPr/>
        <a:lstStyle/>
        <a:p>
          <a:endParaRPr lang="en-US"/>
        </a:p>
      </dgm:t>
    </dgm:pt>
    <dgm:pt modelId="{77129C31-ECA8-49B1-9854-0A281476BAF9}" type="sibTrans" cxnId="{49FEC41A-D1E6-417E-B5BC-6E7F6E0DD5CD}">
      <dgm:prSet/>
      <dgm:spPr/>
      <dgm:t>
        <a:bodyPr/>
        <a:lstStyle/>
        <a:p>
          <a:endParaRPr lang="en-US"/>
        </a:p>
      </dgm:t>
    </dgm:pt>
    <dgm:pt modelId="{47F5D5C8-8860-4AEF-9D93-BBAFC4923576}">
      <dgm:prSet/>
      <dgm:spPr/>
      <dgm:t>
        <a:bodyPr/>
        <a:lstStyle/>
        <a:p>
          <a:r>
            <a:rPr lang="en-US" dirty="0"/>
            <a:t>2. How does transpiration respond to environmental variables?</a:t>
          </a:r>
        </a:p>
      </dgm:t>
    </dgm:pt>
    <dgm:pt modelId="{CF42B243-A4FE-4FE5-9A20-0AC64865ECE0}" type="parTrans" cxnId="{2FFB3204-DDAE-445E-8911-376998A3EB24}">
      <dgm:prSet/>
      <dgm:spPr/>
      <dgm:t>
        <a:bodyPr/>
        <a:lstStyle/>
        <a:p>
          <a:endParaRPr lang="en-US"/>
        </a:p>
      </dgm:t>
    </dgm:pt>
    <dgm:pt modelId="{D56DFEA2-7D28-48AB-B0A2-10E3E9AD8953}" type="sibTrans" cxnId="{2FFB3204-DDAE-445E-8911-376998A3EB24}">
      <dgm:prSet/>
      <dgm:spPr/>
      <dgm:t>
        <a:bodyPr/>
        <a:lstStyle/>
        <a:p>
          <a:endParaRPr lang="en-US"/>
        </a:p>
      </dgm:t>
    </dgm:pt>
    <dgm:pt modelId="{D811054C-924E-47F5-84F6-AAC9F2F5DA31}">
      <dgm:prSet/>
      <dgm:spPr/>
      <dgm:t>
        <a:bodyPr/>
        <a:lstStyle/>
        <a:p>
          <a:r>
            <a:rPr lang="en-US"/>
            <a:t>Examining seasonal tends</a:t>
          </a:r>
        </a:p>
      </dgm:t>
    </dgm:pt>
    <dgm:pt modelId="{5B0E88BE-064F-4458-82E3-670A0F8C565F}" type="parTrans" cxnId="{23F9CFA9-58A0-4812-82FB-F845AB204D52}">
      <dgm:prSet/>
      <dgm:spPr/>
      <dgm:t>
        <a:bodyPr/>
        <a:lstStyle/>
        <a:p>
          <a:endParaRPr lang="en-US"/>
        </a:p>
      </dgm:t>
    </dgm:pt>
    <dgm:pt modelId="{90065B87-3AAB-468E-B5C1-A66AD2D49519}" type="sibTrans" cxnId="{23F9CFA9-58A0-4812-82FB-F845AB204D52}">
      <dgm:prSet/>
      <dgm:spPr/>
      <dgm:t>
        <a:bodyPr/>
        <a:lstStyle/>
        <a:p>
          <a:endParaRPr lang="en-US"/>
        </a:p>
      </dgm:t>
    </dgm:pt>
    <dgm:pt modelId="{8ADE8E78-6BF2-4A1C-B2B2-E1A7CDABB0CE}">
      <dgm:prSet/>
      <dgm:spPr/>
      <dgm:t>
        <a:bodyPr/>
        <a:lstStyle/>
        <a:p>
          <a:r>
            <a:rPr lang="en-US" dirty="0"/>
            <a:t>Examining the transpiration response to environmental variables</a:t>
          </a:r>
        </a:p>
      </dgm:t>
    </dgm:pt>
    <dgm:pt modelId="{B1A1B4C6-C300-48D4-B5BE-9D0E22D04817}" type="parTrans" cxnId="{ACF39089-EB0B-4085-BE55-DFFE69F1EB53}">
      <dgm:prSet/>
      <dgm:spPr/>
      <dgm:t>
        <a:bodyPr/>
        <a:lstStyle/>
        <a:p>
          <a:endParaRPr lang="en-US"/>
        </a:p>
      </dgm:t>
    </dgm:pt>
    <dgm:pt modelId="{52064795-CEBE-44DC-8E44-00A2124FE81A}" type="sibTrans" cxnId="{ACF39089-EB0B-4085-BE55-DFFE69F1EB53}">
      <dgm:prSet/>
      <dgm:spPr/>
      <dgm:t>
        <a:bodyPr/>
        <a:lstStyle/>
        <a:p>
          <a:endParaRPr lang="en-US"/>
        </a:p>
      </dgm:t>
    </dgm:pt>
    <dgm:pt modelId="{CD80FAA7-642E-43EB-BA7F-D2B778AF3036}">
      <dgm:prSet/>
      <dgm:spPr/>
      <dgm:t>
        <a:bodyPr/>
        <a:lstStyle/>
        <a:p>
          <a:r>
            <a:rPr lang="en-US"/>
            <a:t>Vapor pressure deficit (VPD)</a:t>
          </a:r>
        </a:p>
      </dgm:t>
    </dgm:pt>
    <dgm:pt modelId="{4C51415F-ABF2-417F-87AD-D268FA6C0126}" type="parTrans" cxnId="{0FD08257-1229-4212-AFA2-AF3CE32DA1E9}">
      <dgm:prSet/>
      <dgm:spPr/>
      <dgm:t>
        <a:bodyPr/>
        <a:lstStyle/>
        <a:p>
          <a:endParaRPr lang="en-US"/>
        </a:p>
      </dgm:t>
    </dgm:pt>
    <dgm:pt modelId="{16377191-0913-41CB-A999-07E72E53205C}" type="sibTrans" cxnId="{0FD08257-1229-4212-AFA2-AF3CE32DA1E9}">
      <dgm:prSet/>
      <dgm:spPr/>
      <dgm:t>
        <a:bodyPr/>
        <a:lstStyle/>
        <a:p>
          <a:endParaRPr lang="en-US"/>
        </a:p>
      </dgm:t>
    </dgm:pt>
    <dgm:pt modelId="{06B8B73C-D2A6-4A5F-B9F6-5337270E6A8A}">
      <dgm:prSet/>
      <dgm:spPr/>
      <dgm:t>
        <a:bodyPr/>
        <a:lstStyle/>
        <a:p>
          <a:r>
            <a:rPr lang="en-US"/>
            <a:t>Relative extractable water (REW)</a:t>
          </a:r>
        </a:p>
      </dgm:t>
    </dgm:pt>
    <dgm:pt modelId="{8E8E5648-184B-4343-B928-6A5BEF6A9A8D}" type="parTrans" cxnId="{E377DFA2-CBB8-4861-82B8-773675BFFC87}">
      <dgm:prSet/>
      <dgm:spPr/>
      <dgm:t>
        <a:bodyPr/>
        <a:lstStyle/>
        <a:p>
          <a:endParaRPr lang="en-US"/>
        </a:p>
      </dgm:t>
    </dgm:pt>
    <dgm:pt modelId="{180BCD5E-22DA-4B2B-B0A1-C0313767C7AA}" type="sibTrans" cxnId="{E377DFA2-CBB8-4861-82B8-773675BFFC87}">
      <dgm:prSet/>
      <dgm:spPr/>
      <dgm:t>
        <a:bodyPr/>
        <a:lstStyle/>
        <a:p>
          <a:endParaRPr lang="en-US"/>
        </a:p>
      </dgm:t>
    </dgm:pt>
    <dgm:pt modelId="{0D6FD210-0CD5-4BFF-9603-10F290F8FD4C}" type="pres">
      <dgm:prSet presAssocID="{2E5BDC23-FDE4-4C70-8132-75F0109FAB3E}" presName="linear" presStyleCnt="0">
        <dgm:presLayoutVars>
          <dgm:dir/>
          <dgm:animLvl val="lvl"/>
          <dgm:resizeHandles val="exact"/>
        </dgm:presLayoutVars>
      </dgm:prSet>
      <dgm:spPr/>
    </dgm:pt>
    <dgm:pt modelId="{61B8EF09-A218-42D0-A59F-D91BA1A16B40}" type="pres">
      <dgm:prSet presAssocID="{3A8D8892-8F14-4FC2-9711-1092704B789A}" presName="parentLin" presStyleCnt="0"/>
      <dgm:spPr/>
    </dgm:pt>
    <dgm:pt modelId="{07ADBEDA-2781-43D1-A0F4-2B0189F321E6}" type="pres">
      <dgm:prSet presAssocID="{3A8D8892-8F14-4FC2-9711-1092704B789A}" presName="parentLeftMargin" presStyleLbl="node1" presStyleIdx="0" presStyleCnt="2"/>
      <dgm:spPr/>
    </dgm:pt>
    <dgm:pt modelId="{F5F046AA-B602-49C9-B5B1-B09A37A747E3}" type="pres">
      <dgm:prSet presAssocID="{3A8D8892-8F14-4FC2-9711-1092704B789A}" presName="parentText" presStyleLbl="node1" presStyleIdx="0" presStyleCnt="2">
        <dgm:presLayoutVars>
          <dgm:chMax val="0"/>
          <dgm:bulletEnabled val="1"/>
        </dgm:presLayoutVars>
      </dgm:prSet>
      <dgm:spPr/>
    </dgm:pt>
    <dgm:pt modelId="{B03D9A13-F361-421C-ADFA-3DB9C3DD3431}" type="pres">
      <dgm:prSet presAssocID="{3A8D8892-8F14-4FC2-9711-1092704B789A}" presName="negativeSpace" presStyleCnt="0"/>
      <dgm:spPr/>
    </dgm:pt>
    <dgm:pt modelId="{2FC0611A-24F1-42CF-AF7E-D18BEF2E7891}" type="pres">
      <dgm:prSet presAssocID="{3A8D8892-8F14-4FC2-9711-1092704B789A}" presName="childText" presStyleLbl="conFgAcc1" presStyleIdx="0" presStyleCnt="2">
        <dgm:presLayoutVars>
          <dgm:bulletEnabled val="1"/>
        </dgm:presLayoutVars>
      </dgm:prSet>
      <dgm:spPr/>
    </dgm:pt>
    <dgm:pt modelId="{C0CB3064-C144-4BDD-B7A7-CDCBDCAD137B}" type="pres">
      <dgm:prSet presAssocID="{1695FA2D-4396-4189-B98E-6299C5993A30}" presName="spaceBetweenRectangles" presStyleCnt="0"/>
      <dgm:spPr/>
    </dgm:pt>
    <dgm:pt modelId="{0830A180-6544-4D77-85A8-2DFF8019533C}" type="pres">
      <dgm:prSet presAssocID="{47F5D5C8-8860-4AEF-9D93-BBAFC4923576}" presName="parentLin" presStyleCnt="0"/>
      <dgm:spPr/>
    </dgm:pt>
    <dgm:pt modelId="{8A34FDC7-2CAD-49DD-B32E-35A7EBD39E46}" type="pres">
      <dgm:prSet presAssocID="{47F5D5C8-8860-4AEF-9D93-BBAFC4923576}" presName="parentLeftMargin" presStyleLbl="node1" presStyleIdx="0" presStyleCnt="2"/>
      <dgm:spPr/>
    </dgm:pt>
    <dgm:pt modelId="{C1206404-E3DF-4C74-91D6-6D0A61C5B5ED}" type="pres">
      <dgm:prSet presAssocID="{47F5D5C8-8860-4AEF-9D93-BBAFC4923576}" presName="parentText" presStyleLbl="node1" presStyleIdx="1" presStyleCnt="2">
        <dgm:presLayoutVars>
          <dgm:chMax val="0"/>
          <dgm:bulletEnabled val="1"/>
        </dgm:presLayoutVars>
      </dgm:prSet>
      <dgm:spPr/>
    </dgm:pt>
    <dgm:pt modelId="{06E60502-CC4E-4532-9F6A-3AE429ED03CA}" type="pres">
      <dgm:prSet presAssocID="{47F5D5C8-8860-4AEF-9D93-BBAFC4923576}" presName="negativeSpace" presStyleCnt="0"/>
      <dgm:spPr/>
    </dgm:pt>
    <dgm:pt modelId="{D00FE8DE-A999-4778-B898-553774634763}" type="pres">
      <dgm:prSet presAssocID="{47F5D5C8-8860-4AEF-9D93-BBAFC4923576}" presName="childText" presStyleLbl="conFgAcc1" presStyleIdx="1" presStyleCnt="2">
        <dgm:presLayoutVars>
          <dgm:bulletEnabled val="1"/>
        </dgm:presLayoutVars>
      </dgm:prSet>
      <dgm:spPr/>
    </dgm:pt>
  </dgm:ptLst>
  <dgm:cxnLst>
    <dgm:cxn modelId="{2FFB3204-DDAE-445E-8911-376998A3EB24}" srcId="{2E5BDC23-FDE4-4C70-8132-75F0109FAB3E}" destId="{47F5D5C8-8860-4AEF-9D93-BBAFC4923576}" srcOrd="1" destOrd="0" parTransId="{CF42B243-A4FE-4FE5-9A20-0AC64865ECE0}" sibTransId="{D56DFEA2-7D28-48AB-B0A2-10E3E9AD8953}"/>
    <dgm:cxn modelId="{42E04509-068C-4448-A650-2DC21F73C5D9}" type="presOf" srcId="{2E5BDC23-FDE4-4C70-8132-75F0109FAB3E}" destId="{0D6FD210-0CD5-4BFF-9603-10F290F8FD4C}" srcOrd="0" destOrd="0" presId="urn:microsoft.com/office/officeart/2005/8/layout/list1"/>
    <dgm:cxn modelId="{49FEC41A-D1E6-417E-B5BC-6E7F6E0DD5CD}" srcId="{3A8D8892-8F14-4FC2-9711-1092704B789A}" destId="{775423D9-ABDD-41C4-88C3-AA563622B9EA}" srcOrd="0" destOrd="0" parTransId="{5714AB09-EBEC-459F-A9A3-B4F7E78D98C1}" sibTransId="{77129C31-ECA8-49B1-9854-0A281476BAF9}"/>
    <dgm:cxn modelId="{97A56545-8F00-4BB3-8C5B-4D89BAB86BBC}" type="presOf" srcId="{CD80FAA7-642E-43EB-BA7F-D2B778AF3036}" destId="{D00FE8DE-A999-4778-B898-553774634763}" srcOrd="0" destOrd="2" presId="urn:microsoft.com/office/officeart/2005/8/layout/list1"/>
    <dgm:cxn modelId="{8FE78B6D-4D0B-469F-A315-593A8703B695}" type="presOf" srcId="{47F5D5C8-8860-4AEF-9D93-BBAFC4923576}" destId="{C1206404-E3DF-4C74-91D6-6D0A61C5B5ED}" srcOrd="1" destOrd="0" presId="urn:microsoft.com/office/officeart/2005/8/layout/list1"/>
    <dgm:cxn modelId="{F18D6370-E6F3-4C2A-9CEB-9ED9052595F8}" type="presOf" srcId="{775423D9-ABDD-41C4-88C3-AA563622B9EA}" destId="{2FC0611A-24F1-42CF-AF7E-D18BEF2E7891}" srcOrd="0" destOrd="0" presId="urn:microsoft.com/office/officeart/2005/8/layout/list1"/>
    <dgm:cxn modelId="{31AB6C57-358C-4790-955C-0A306F234D5F}" srcId="{2E5BDC23-FDE4-4C70-8132-75F0109FAB3E}" destId="{3A8D8892-8F14-4FC2-9711-1092704B789A}" srcOrd="0" destOrd="0" parTransId="{31F74D7E-1F0D-45AC-99A1-56B51449A69F}" sibTransId="{1695FA2D-4396-4189-B98E-6299C5993A30}"/>
    <dgm:cxn modelId="{0FD08257-1229-4212-AFA2-AF3CE32DA1E9}" srcId="{8ADE8E78-6BF2-4A1C-B2B2-E1A7CDABB0CE}" destId="{CD80FAA7-642E-43EB-BA7F-D2B778AF3036}" srcOrd="0" destOrd="0" parTransId="{4C51415F-ABF2-417F-87AD-D268FA6C0126}" sibTransId="{16377191-0913-41CB-A999-07E72E53205C}"/>
    <dgm:cxn modelId="{ACF39089-EB0B-4085-BE55-DFFE69F1EB53}" srcId="{47F5D5C8-8860-4AEF-9D93-BBAFC4923576}" destId="{8ADE8E78-6BF2-4A1C-B2B2-E1A7CDABB0CE}" srcOrd="1" destOrd="0" parTransId="{B1A1B4C6-C300-48D4-B5BE-9D0E22D04817}" sibTransId="{52064795-CEBE-44DC-8E44-00A2124FE81A}"/>
    <dgm:cxn modelId="{E377DFA2-CBB8-4861-82B8-773675BFFC87}" srcId="{8ADE8E78-6BF2-4A1C-B2B2-E1A7CDABB0CE}" destId="{06B8B73C-D2A6-4A5F-B9F6-5337270E6A8A}" srcOrd="1" destOrd="0" parTransId="{8E8E5648-184B-4343-B928-6A5BEF6A9A8D}" sibTransId="{180BCD5E-22DA-4B2B-B0A1-C0313767C7AA}"/>
    <dgm:cxn modelId="{23F9CFA9-58A0-4812-82FB-F845AB204D52}" srcId="{47F5D5C8-8860-4AEF-9D93-BBAFC4923576}" destId="{D811054C-924E-47F5-84F6-AAC9F2F5DA31}" srcOrd="0" destOrd="0" parTransId="{5B0E88BE-064F-4458-82E3-670A0F8C565F}" sibTransId="{90065B87-3AAB-468E-B5C1-A66AD2D49519}"/>
    <dgm:cxn modelId="{F2C238B5-263A-48C7-B305-FDDEF483335E}" type="presOf" srcId="{8ADE8E78-6BF2-4A1C-B2B2-E1A7CDABB0CE}" destId="{D00FE8DE-A999-4778-B898-553774634763}" srcOrd="0" destOrd="1" presId="urn:microsoft.com/office/officeart/2005/8/layout/list1"/>
    <dgm:cxn modelId="{9FDB90B5-D76C-4A3C-9263-15803F8E15F3}" type="presOf" srcId="{3A8D8892-8F14-4FC2-9711-1092704B789A}" destId="{07ADBEDA-2781-43D1-A0F4-2B0189F321E6}" srcOrd="0" destOrd="0" presId="urn:microsoft.com/office/officeart/2005/8/layout/list1"/>
    <dgm:cxn modelId="{2C60F4DB-5E16-482F-9AEE-03D9206110AD}" type="presOf" srcId="{47F5D5C8-8860-4AEF-9D93-BBAFC4923576}" destId="{8A34FDC7-2CAD-49DD-B32E-35A7EBD39E46}" srcOrd="0" destOrd="0" presId="urn:microsoft.com/office/officeart/2005/8/layout/list1"/>
    <dgm:cxn modelId="{012FCDE6-FD85-48BA-AACC-135722DE9404}" type="presOf" srcId="{3A8D8892-8F14-4FC2-9711-1092704B789A}" destId="{F5F046AA-B602-49C9-B5B1-B09A37A747E3}" srcOrd="1" destOrd="0" presId="urn:microsoft.com/office/officeart/2005/8/layout/list1"/>
    <dgm:cxn modelId="{D3AF99F0-0FDE-4C34-A2CA-FA19335C5B52}" type="presOf" srcId="{06B8B73C-D2A6-4A5F-B9F6-5337270E6A8A}" destId="{D00FE8DE-A999-4778-B898-553774634763}" srcOrd="0" destOrd="3" presId="urn:microsoft.com/office/officeart/2005/8/layout/list1"/>
    <dgm:cxn modelId="{FA3483F2-CD54-4E07-9E2D-A4BB47C41D49}" type="presOf" srcId="{D811054C-924E-47F5-84F6-AAC9F2F5DA31}" destId="{D00FE8DE-A999-4778-B898-553774634763}" srcOrd="0" destOrd="0" presId="urn:microsoft.com/office/officeart/2005/8/layout/list1"/>
    <dgm:cxn modelId="{A7FDA3A9-764E-475B-82DB-2B8CFD5A190F}" type="presParOf" srcId="{0D6FD210-0CD5-4BFF-9603-10F290F8FD4C}" destId="{61B8EF09-A218-42D0-A59F-D91BA1A16B40}" srcOrd="0" destOrd="0" presId="urn:microsoft.com/office/officeart/2005/8/layout/list1"/>
    <dgm:cxn modelId="{AE392B13-B4DD-4AD5-B108-386A9FD88446}" type="presParOf" srcId="{61B8EF09-A218-42D0-A59F-D91BA1A16B40}" destId="{07ADBEDA-2781-43D1-A0F4-2B0189F321E6}" srcOrd="0" destOrd="0" presId="urn:microsoft.com/office/officeart/2005/8/layout/list1"/>
    <dgm:cxn modelId="{0F3324E3-0A24-4FB5-9656-7A7422393B0B}" type="presParOf" srcId="{61B8EF09-A218-42D0-A59F-D91BA1A16B40}" destId="{F5F046AA-B602-49C9-B5B1-B09A37A747E3}" srcOrd="1" destOrd="0" presId="urn:microsoft.com/office/officeart/2005/8/layout/list1"/>
    <dgm:cxn modelId="{F879238D-44B1-4F6B-93DF-FDD4EA59B495}" type="presParOf" srcId="{0D6FD210-0CD5-4BFF-9603-10F290F8FD4C}" destId="{B03D9A13-F361-421C-ADFA-3DB9C3DD3431}" srcOrd="1" destOrd="0" presId="urn:microsoft.com/office/officeart/2005/8/layout/list1"/>
    <dgm:cxn modelId="{EC62B6BB-D1CF-4107-9B04-67E3269D1F11}" type="presParOf" srcId="{0D6FD210-0CD5-4BFF-9603-10F290F8FD4C}" destId="{2FC0611A-24F1-42CF-AF7E-D18BEF2E7891}" srcOrd="2" destOrd="0" presId="urn:microsoft.com/office/officeart/2005/8/layout/list1"/>
    <dgm:cxn modelId="{DAFB3F62-807C-4201-B8CD-D799AAF534DE}" type="presParOf" srcId="{0D6FD210-0CD5-4BFF-9603-10F290F8FD4C}" destId="{C0CB3064-C144-4BDD-B7A7-CDCBDCAD137B}" srcOrd="3" destOrd="0" presId="urn:microsoft.com/office/officeart/2005/8/layout/list1"/>
    <dgm:cxn modelId="{6B2B8F40-AE5D-4218-AD8C-138EE61DEDB1}" type="presParOf" srcId="{0D6FD210-0CD5-4BFF-9603-10F290F8FD4C}" destId="{0830A180-6544-4D77-85A8-2DFF8019533C}" srcOrd="4" destOrd="0" presId="urn:microsoft.com/office/officeart/2005/8/layout/list1"/>
    <dgm:cxn modelId="{E2D2E8AB-96BB-49F7-9E7B-36E71679202F}" type="presParOf" srcId="{0830A180-6544-4D77-85A8-2DFF8019533C}" destId="{8A34FDC7-2CAD-49DD-B32E-35A7EBD39E46}" srcOrd="0" destOrd="0" presId="urn:microsoft.com/office/officeart/2005/8/layout/list1"/>
    <dgm:cxn modelId="{799D0775-F6A1-4F3E-8DF6-8B367EF1EF87}" type="presParOf" srcId="{0830A180-6544-4D77-85A8-2DFF8019533C}" destId="{C1206404-E3DF-4C74-91D6-6D0A61C5B5ED}" srcOrd="1" destOrd="0" presId="urn:microsoft.com/office/officeart/2005/8/layout/list1"/>
    <dgm:cxn modelId="{6131BB03-95EA-4141-8B1E-CACBE1ACB13F}" type="presParOf" srcId="{0D6FD210-0CD5-4BFF-9603-10F290F8FD4C}" destId="{06E60502-CC4E-4532-9F6A-3AE429ED03CA}" srcOrd="5" destOrd="0" presId="urn:microsoft.com/office/officeart/2005/8/layout/list1"/>
    <dgm:cxn modelId="{59C49944-B7C7-4F8B-90DB-6020A8DAB636}" type="presParOf" srcId="{0D6FD210-0CD5-4BFF-9603-10F290F8FD4C}" destId="{D00FE8DE-A999-4778-B898-55377463476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DF922-5106-455A-B0BA-A2C183673CC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4F80CAF5-A7EC-430D-8ED5-2F92C0FC20F5}">
      <dgm:prSet custT="1"/>
      <dgm:spPr/>
      <dgm:t>
        <a:bodyPr/>
        <a:lstStyle/>
        <a:p>
          <a:r>
            <a:rPr lang="en-US" sz="3200" dirty="0"/>
            <a:t>Field Measurements</a:t>
          </a:r>
        </a:p>
      </dgm:t>
    </dgm:pt>
    <dgm:pt modelId="{DA758A1C-75DC-4200-880B-29AFB7D9B4AC}" type="parTrans" cxnId="{C5DAE5C3-340E-434D-80AE-9CA122670ACE}">
      <dgm:prSet/>
      <dgm:spPr/>
      <dgm:t>
        <a:bodyPr/>
        <a:lstStyle/>
        <a:p>
          <a:endParaRPr lang="en-US"/>
        </a:p>
      </dgm:t>
    </dgm:pt>
    <dgm:pt modelId="{19505563-AF89-4C84-A8E6-8AA96386F6BD}" type="sibTrans" cxnId="{C5DAE5C3-340E-434D-80AE-9CA122670ACE}">
      <dgm:prSet/>
      <dgm:spPr/>
      <dgm:t>
        <a:bodyPr/>
        <a:lstStyle/>
        <a:p>
          <a:endParaRPr lang="en-US"/>
        </a:p>
      </dgm:t>
    </dgm:pt>
    <dgm:pt modelId="{F391B66C-0DE9-4A7E-A340-B326A4B94D11}">
      <dgm:prSet custT="1"/>
      <dgm:spPr/>
      <dgm:t>
        <a:bodyPr/>
        <a:lstStyle/>
        <a:p>
          <a:r>
            <a:rPr lang="en-US" sz="3200" dirty="0"/>
            <a:t>Statistical Analysis</a:t>
          </a:r>
        </a:p>
      </dgm:t>
    </dgm:pt>
    <dgm:pt modelId="{21B39440-E84F-444B-BD66-413A26994D19}" type="parTrans" cxnId="{CC771688-E7E2-4F81-B078-66F06161D159}">
      <dgm:prSet/>
      <dgm:spPr/>
      <dgm:t>
        <a:bodyPr/>
        <a:lstStyle/>
        <a:p>
          <a:endParaRPr lang="en-US"/>
        </a:p>
      </dgm:t>
    </dgm:pt>
    <dgm:pt modelId="{7E273D69-D742-4F2F-B1F8-D2A50588F4BD}" type="sibTrans" cxnId="{CC771688-E7E2-4F81-B078-66F06161D159}">
      <dgm:prSet/>
      <dgm:spPr/>
      <dgm:t>
        <a:bodyPr/>
        <a:lstStyle/>
        <a:p>
          <a:endParaRPr lang="en-US"/>
        </a:p>
      </dgm:t>
    </dgm:pt>
    <dgm:pt modelId="{BD634639-8F72-4AE8-BC69-470FDF5169E9}">
      <dgm:prSet custT="1"/>
      <dgm:spPr/>
      <dgm:t>
        <a:bodyPr/>
        <a:lstStyle/>
        <a:p>
          <a:r>
            <a:rPr lang="en-US" sz="3200" dirty="0"/>
            <a:t>Data Cleaning &amp; Error check</a:t>
          </a:r>
          <a:endParaRPr lang="en-US" sz="4400" dirty="0"/>
        </a:p>
      </dgm:t>
    </dgm:pt>
    <dgm:pt modelId="{FD77DB15-51B7-4851-9317-618F911BA045}" type="sibTrans" cxnId="{859E09AE-F1C7-447E-A62C-3008A8647525}">
      <dgm:prSet/>
      <dgm:spPr/>
      <dgm:t>
        <a:bodyPr/>
        <a:lstStyle/>
        <a:p>
          <a:endParaRPr lang="en-US"/>
        </a:p>
      </dgm:t>
    </dgm:pt>
    <dgm:pt modelId="{ABCD529E-EC8F-44DE-B555-0CACD2E458FB}" type="parTrans" cxnId="{859E09AE-F1C7-447E-A62C-3008A8647525}">
      <dgm:prSet/>
      <dgm:spPr/>
      <dgm:t>
        <a:bodyPr/>
        <a:lstStyle/>
        <a:p>
          <a:endParaRPr lang="en-US"/>
        </a:p>
      </dgm:t>
    </dgm:pt>
    <dgm:pt modelId="{E5E4E89F-FDEE-4FFF-9907-04C0D3C6E6A3}" type="pres">
      <dgm:prSet presAssocID="{E78DF922-5106-455A-B0BA-A2C183673CCC}" presName="linear" presStyleCnt="0">
        <dgm:presLayoutVars>
          <dgm:animLvl val="lvl"/>
          <dgm:resizeHandles val="exact"/>
        </dgm:presLayoutVars>
      </dgm:prSet>
      <dgm:spPr/>
    </dgm:pt>
    <dgm:pt modelId="{3DD1C0CD-A854-4C9F-9DA9-B4C570317CF1}" type="pres">
      <dgm:prSet presAssocID="{4F80CAF5-A7EC-430D-8ED5-2F92C0FC20F5}" presName="parentText" presStyleLbl="node1" presStyleIdx="0" presStyleCnt="3">
        <dgm:presLayoutVars>
          <dgm:chMax val="0"/>
          <dgm:bulletEnabled val="1"/>
        </dgm:presLayoutVars>
      </dgm:prSet>
      <dgm:spPr/>
    </dgm:pt>
    <dgm:pt modelId="{0D57933C-47C4-43FB-A521-B4C49554AD7E}" type="pres">
      <dgm:prSet presAssocID="{19505563-AF89-4C84-A8E6-8AA96386F6BD}" presName="spacer" presStyleCnt="0"/>
      <dgm:spPr/>
    </dgm:pt>
    <dgm:pt modelId="{33FD5273-C29B-455C-A6A0-BA7CAEAEEBE4}" type="pres">
      <dgm:prSet presAssocID="{BD634639-8F72-4AE8-BC69-470FDF5169E9}" presName="parentText" presStyleLbl="node1" presStyleIdx="1" presStyleCnt="3" custLinFactNeighborX="-15794">
        <dgm:presLayoutVars>
          <dgm:chMax val="0"/>
          <dgm:bulletEnabled val="1"/>
        </dgm:presLayoutVars>
      </dgm:prSet>
      <dgm:spPr/>
    </dgm:pt>
    <dgm:pt modelId="{0925737C-9D81-4D8D-A229-FEC279C3D75A}" type="pres">
      <dgm:prSet presAssocID="{FD77DB15-51B7-4851-9317-618F911BA045}" presName="spacer" presStyleCnt="0"/>
      <dgm:spPr/>
    </dgm:pt>
    <dgm:pt modelId="{63DF9038-F879-46E0-8C4C-23B7CCEA1AD8}" type="pres">
      <dgm:prSet presAssocID="{F391B66C-0DE9-4A7E-A340-B326A4B94D11}" presName="parentText" presStyleLbl="node1" presStyleIdx="2" presStyleCnt="3">
        <dgm:presLayoutVars>
          <dgm:chMax val="0"/>
          <dgm:bulletEnabled val="1"/>
        </dgm:presLayoutVars>
      </dgm:prSet>
      <dgm:spPr/>
    </dgm:pt>
  </dgm:ptLst>
  <dgm:cxnLst>
    <dgm:cxn modelId="{C4300707-2955-4A0B-8AD4-FE041D189B20}" type="presOf" srcId="{4F80CAF5-A7EC-430D-8ED5-2F92C0FC20F5}" destId="{3DD1C0CD-A854-4C9F-9DA9-B4C570317CF1}" srcOrd="0" destOrd="0" presId="urn:microsoft.com/office/officeart/2005/8/layout/vList2"/>
    <dgm:cxn modelId="{AE16510E-E135-4FD9-98AC-9B36F7C7297D}" type="presOf" srcId="{F391B66C-0DE9-4A7E-A340-B326A4B94D11}" destId="{63DF9038-F879-46E0-8C4C-23B7CCEA1AD8}" srcOrd="0" destOrd="0" presId="urn:microsoft.com/office/officeart/2005/8/layout/vList2"/>
    <dgm:cxn modelId="{8C10032C-376A-46AA-AEDB-0AA74A917340}" type="presOf" srcId="{BD634639-8F72-4AE8-BC69-470FDF5169E9}" destId="{33FD5273-C29B-455C-A6A0-BA7CAEAEEBE4}" srcOrd="0" destOrd="0" presId="urn:microsoft.com/office/officeart/2005/8/layout/vList2"/>
    <dgm:cxn modelId="{CC771688-E7E2-4F81-B078-66F06161D159}" srcId="{E78DF922-5106-455A-B0BA-A2C183673CCC}" destId="{F391B66C-0DE9-4A7E-A340-B326A4B94D11}" srcOrd="2" destOrd="0" parTransId="{21B39440-E84F-444B-BD66-413A26994D19}" sibTransId="{7E273D69-D742-4F2F-B1F8-D2A50588F4BD}"/>
    <dgm:cxn modelId="{859E09AE-F1C7-447E-A62C-3008A8647525}" srcId="{E78DF922-5106-455A-B0BA-A2C183673CCC}" destId="{BD634639-8F72-4AE8-BC69-470FDF5169E9}" srcOrd="1" destOrd="0" parTransId="{ABCD529E-EC8F-44DE-B555-0CACD2E458FB}" sibTransId="{FD77DB15-51B7-4851-9317-618F911BA045}"/>
    <dgm:cxn modelId="{C5DAE5C3-340E-434D-80AE-9CA122670ACE}" srcId="{E78DF922-5106-455A-B0BA-A2C183673CCC}" destId="{4F80CAF5-A7EC-430D-8ED5-2F92C0FC20F5}" srcOrd="0" destOrd="0" parTransId="{DA758A1C-75DC-4200-880B-29AFB7D9B4AC}" sibTransId="{19505563-AF89-4C84-A8E6-8AA96386F6BD}"/>
    <dgm:cxn modelId="{FC1FC3EA-198C-4599-BF0A-1D8A533439CF}" type="presOf" srcId="{E78DF922-5106-455A-B0BA-A2C183673CCC}" destId="{E5E4E89F-FDEE-4FFF-9907-04C0D3C6E6A3}" srcOrd="0" destOrd="0" presId="urn:microsoft.com/office/officeart/2005/8/layout/vList2"/>
    <dgm:cxn modelId="{AF565F32-0B99-4E12-8F76-EAF85CC55B6D}" type="presParOf" srcId="{E5E4E89F-FDEE-4FFF-9907-04C0D3C6E6A3}" destId="{3DD1C0CD-A854-4C9F-9DA9-B4C570317CF1}" srcOrd="0" destOrd="0" presId="urn:microsoft.com/office/officeart/2005/8/layout/vList2"/>
    <dgm:cxn modelId="{8672AECF-0F99-4EBB-91F2-19ABFCDE81A4}" type="presParOf" srcId="{E5E4E89F-FDEE-4FFF-9907-04C0D3C6E6A3}" destId="{0D57933C-47C4-43FB-A521-B4C49554AD7E}" srcOrd="1" destOrd="0" presId="urn:microsoft.com/office/officeart/2005/8/layout/vList2"/>
    <dgm:cxn modelId="{713CDFA8-4643-4603-B9C9-1821AA41071B}" type="presParOf" srcId="{E5E4E89F-FDEE-4FFF-9907-04C0D3C6E6A3}" destId="{33FD5273-C29B-455C-A6A0-BA7CAEAEEBE4}" srcOrd="2" destOrd="0" presId="urn:microsoft.com/office/officeart/2005/8/layout/vList2"/>
    <dgm:cxn modelId="{8929451C-C7F6-4443-88FE-D5D84AF4C981}" type="presParOf" srcId="{E5E4E89F-FDEE-4FFF-9907-04C0D3C6E6A3}" destId="{0925737C-9D81-4D8D-A229-FEC279C3D75A}" srcOrd="3" destOrd="0" presId="urn:microsoft.com/office/officeart/2005/8/layout/vList2"/>
    <dgm:cxn modelId="{D399442D-36B3-48D2-B220-0CEA8ADFAA90}" type="presParOf" srcId="{E5E4E89F-FDEE-4FFF-9907-04C0D3C6E6A3}" destId="{63DF9038-F879-46E0-8C4C-23B7CCEA1AD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D6BEC8-B803-4D9C-B038-488A094454AC}"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US"/>
        </a:p>
      </dgm:t>
    </dgm:pt>
    <dgm:pt modelId="{F12DB6E8-B5D9-41AD-AB2F-D6CF65EB7EE9}">
      <dgm:prSet phldrT="[Text]" custT="1"/>
      <dgm:spPr/>
      <dgm:t>
        <a:bodyPr/>
        <a:lstStyle/>
        <a:p>
          <a:pPr algn="ctr"/>
          <a:r>
            <a:rPr lang="en-US" sz="2000" dirty="0"/>
            <a:t>DBH Measurements</a:t>
          </a:r>
        </a:p>
      </dgm:t>
    </dgm:pt>
    <dgm:pt modelId="{6F089727-CB4C-4661-9305-883B3FF5D864}" type="parTrans" cxnId="{DEFD69A0-8A83-4413-ABE9-79A4309709F7}">
      <dgm:prSet/>
      <dgm:spPr/>
      <dgm:t>
        <a:bodyPr/>
        <a:lstStyle/>
        <a:p>
          <a:endParaRPr lang="en-US"/>
        </a:p>
      </dgm:t>
    </dgm:pt>
    <dgm:pt modelId="{AF02B014-3868-428F-AC4D-D0E3D62D5F90}" type="sibTrans" cxnId="{DEFD69A0-8A83-4413-ABE9-79A4309709F7}">
      <dgm:prSet/>
      <dgm:spPr/>
      <dgm:t>
        <a:bodyPr/>
        <a:lstStyle/>
        <a:p>
          <a:pPr algn="ctr"/>
          <a:endParaRPr lang="en-US"/>
        </a:p>
      </dgm:t>
    </dgm:pt>
    <dgm:pt modelId="{70947776-8B26-427C-ABDD-A861AD5904D8}">
      <dgm:prSet phldrT="[Text]" custT="1"/>
      <dgm:spPr/>
      <dgm:t>
        <a:bodyPr/>
        <a:lstStyle/>
        <a:p>
          <a:pPr algn="ctr"/>
          <a:r>
            <a:rPr lang="en-US" sz="2000" dirty="0"/>
            <a:t>Daily Diameter</a:t>
          </a:r>
        </a:p>
      </dgm:t>
    </dgm:pt>
    <dgm:pt modelId="{22A63AD8-C37C-438E-99BB-92C7F00F39DE}" type="parTrans" cxnId="{AF4D8E65-B76F-48F7-A4DE-4F0F2CE20142}">
      <dgm:prSet/>
      <dgm:spPr/>
      <dgm:t>
        <a:bodyPr/>
        <a:lstStyle/>
        <a:p>
          <a:endParaRPr lang="en-US"/>
        </a:p>
      </dgm:t>
    </dgm:pt>
    <dgm:pt modelId="{FCD5EA85-9938-4CC8-9134-AED0ADD0B43B}" type="sibTrans" cxnId="{AF4D8E65-B76F-48F7-A4DE-4F0F2CE20142}">
      <dgm:prSet/>
      <dgm:spPr/>
      <dgm:t>
        <a:bodyPr/>
        <a:lstStyle/>
        <a:p>
          <a:pPr algn="ctr"/>
          <a:endParaRPr lang="en-US"/>
        </a:p>
      </dgm:t>
    </dgm:pt>
    <dgm:pt modelId="{962F6A02-5FBB-47B9-9109-A72E2AF6266F}">
      <dgm:prSet phldrT="[Text]" custT="1"/>
      <dgm:spPr/>
      <dgm:t>
        <a:bodyPr/>
        <a:lstStyle/>
        <a:p>
          <a:pPr algn="ctr"/>
          <a:r>
            <a:rPr lang="en-US" sz="2000" dirty="0"/>
            <a:t>Daily Sapwood Area</a:t>
          </a:r>
        </a:p>
      </dgm:t>
    </dgm:pt>
    <dgm:pt modelId="{BC86CC20-6DD5-4BC3-B15A-EF2FDA03BB0C}" type="parTrans" cxnId="{63EE7770-0C0E-4A35-AF56-3D25A91E5459}">
      <dgm:prSet/>
      <dgm:spPr/>
      <dgm:t>
        <a:bodyPr/>
        <a:lstStyle/>
        <a:p>
          <a:endParaRPr lang="en-US"/>
        </a:p>
      </dgm:t>
    </dgm:pt>
    <dgm:pt modelId="{93D0D407-274D-4B16-9F84-5E0CD486BE85}" type="sibTrans" cxnId="{63EE7770-0C0E-4A35-AF56-3D25A91E5459}">
      <dgm:prSet/>
      <dgm:spPr/>
      <dgm:t>
        <a:bodyPr/>
        <a:lstStyle/>
        <a:p>
          <a:endParaRPr lang="en-US"/>
        </a:p>
      </dgm:t>
    </dgm:pt>
    <dgm:pt modelId="{3A4628DD-DFDD-4684-89ED-2F1A13A66AB2}" type="pres">
      <dgm:prSet presAssocID="{2ED6BEC8-B803-4D9C-B038-488A094454AC}" presName="linearFlow" presStyleCnt="0">
        <dgm:presLayoutVars>
          <dgm:resizeHandles val="exact"/>
        </dgm:presLayoutVars>
      </dgm:prSet>
      <dgm:spPr/>
    </dgm:pt>
    <dgm:pt modelId="{D385D3B9-34FE-4218-84EF-83F0983D978A}" type="pres">
      <dgm:prSet presAssocID="{F12DB6E8-B5D9-41AD-AB2F-D6CF65EB7EE9}" presName="node" presStyleLbl="node1" presStyleIdx="0" presStyleCnt="3" custScaleY="36335" custLinFactNeighborX="-2421" custLinFactNeighborY="-99340">
        <dgm:presLayoutVars>
          <dgm:bulletEnabled val="1"/>
        </dgm:presLayoutVars>
      </dgm:prSet>
      <dgm:spPr/>
    </dgm:pt>
    <dgm:pt modelId="{C8C07429-13C2-48B8-9DFC-19314C786568}" type="pres">
      <dgm:prSet presAssocID="{AF02B014-3868-428F-AC4D-D0E3D62D5F90}" presName="sibTrans" presStyleLbl="sibTrans2D1" presStyleIdx="0" presStyleCnt="2" custScaleX="119582" custScaleY="62786"/>
      <dgm:spPr/>
    </dgm:pt>
    <dgm:pt modelId="{15ABDDC0-F5B2-413D-B3C6-D8F5DB4D15A9}" type="pres">
      <dgm:prSet presAssocID="{AF02B014-3868-428F-AC4D-D0E3D62D5F90}" presName="connectorText" presStyleLbl="sibTrans2D1" presStyleIdx="0" presStyleCnt="2"/>
      <dgm:spPr/>
    </dgm:pt>
    <dgm:pt modelId="{65D0134F-4149-4C74-8DE7-D3F84F8BFAF5}" type="pres">
      <dgm:prSet presAssocID="{70947776-8B26-427C-ABDD-A861AD5904D8}" presName="node" presStyleLbl="node1" presStyleIdx="1" presStyleCnt="3" custScaleY="36096">
        <dgm:presLayoutVars>
          <dgm:bulletEnabled val="1"/>
        </dgm:presLayoutVars>
      </dgm:prSet>
      <dgm:spPr/>
    </dgm:pt>
    <dgm:pt modelId="{8F2572C9-474D-420D-85C9-FF573087238B}" type="pres">
      <dgm:prSet presAssocID="{FCD5EA85-9938-4CC8-9134-AED0ADD0B43B}" presName="sibTrans" presStyleLbl="sibTrans2D1" presStyleIdx="1" presStyleCnt="2" custScaleX="118071" custScaleY="68501"/>
      <dgm:spPr/>
    </dgm:pt>
    <dgm:pt modelId="{59F0BEB5-FA1D-402E-B238-626FCE555274}" type="pres">
      <dgm:prSet presAssocID="{FCD5EA85-9938-4CC8-9134-AED0ADD0B43B}" presName="connectorText" presStyleLbl="sibTrans2D1" presStyleIdx="1" presStyleCnt="2"/>
      <dgm:spPr/>
    </dgm:pt>
    <dgm:pt modelId="{CBB20C5C-6851-4527-8410-AE113E5EFA6E}" type="pres">
      <dgm:prSet presAssocID="{962F6A02-5FBB-47B9-9109-A72E2AF6266F}" presName="node" presStyleLbl="node1" presStyleIdx="2" presStyleCnt="3" custScaleY="35635">
        <dgm:presLayoutVars>
          <dgm:bulletEnabled val="1"/>
        </dgm:presLayoutVars>
      </dgm:prSet>
      <dgm:spPr/>
    </dgm:pt>
  </dgm:ptLst>
  <dgm:cxnLst>
    <dgm:cxn modelId="{5B82001E-3FE0-4499-9CCD-8EA871674632}" type="presOf" srcId="{70947776-8B26-427C-ABDD-A861AD5904D8}" destId="{65D0134F-4149-4C74-8DE7-D3F84F8BFAF5}" srcOrd="0" destOrd="0" presId="urn:microsoft.com/office/officeart/2005/8/layout/process2"/>
    <dgm:cxn modelId="{F3259022-942C-441D-9752-175C0347F1E7}" type="presOf" srcId="{962F6A02-5FBB-47B9-9109-A72E2AF6266F}" destId="{CBB20C5C-6851-4527-8410-AE113E5EFA6E}" srcOrd="0" destOrd="0" presId="urn:microsoft.com/office/officeart/2005/8/layout/process2"/>
    <dgm:cxn modelId="{61FC493A-7FFE-437A-918F-F623A5075461}" type="presOf" srcId="{FCD5EA85-9938-4CC8-9134-AED0ADD0B43B}" destId="{59F0BEB5-FA1D-402E-B238-626FCE555274}" srcOrd="1" destOrd="0" presId="urn:microsoft.com/office/officeart/2005/8/layout/process2"/>
    <dgm:cxn modelId="{AF4D8E65-B76F-48F7-A4DE-4F0F2CE20142}" srcId="{2ED6BEC8-B803-4D9C-B038-488A094454AC}" destId="{70947776-8B26-427C-ABDD-A861AD5904D8}" srcOrd="1" destOrd="0" parTransId="{22A63AD8-C37C-438E-99BB-92C7F00F39DE}" sibTransId="{FCD5EA85-9938-4CC8-9134-AED0ADD0B43B}"/>
    <dgm:cxn modelId="{63EE7770-0C0E-4A35-AF56-3D25A91E5459}" srcId="{2ED6BEC8-B803-4D9C-B038-488A094454AC}" destId="{962F6A02-5FBB-47B9-9109-A72E2AF6266F}" srcOrd="2" destOrd="0" parTransId="{BC86CC20-6DD5-4BC3-B15A-EF2FDA03BB0C}" sibTransId="{93D0D407-274D-4B16-9F84-5E0CD486BE85}"/>
    <dgm:cxn modelId="{416BB456-A9F1-4DA0-A653-3BF171BC5C96}" type="presOf" srcId="{2ED6BEC8-B803-4D9C-B038-488A094454AC}" destId="{3A4628DD-DFDD-4684-89ED-2F1A13A66AB2}" srcOrd="0" destOrd="0" presId="urn:microsoft.com/office/officeart/2005/8/layout/process2"/>
    <dgm:cxn modelId="{4CCFFF59-CD1E-4E20-BF2D-75FB5D585D33}" type="presOf" srcId="{AF02B014-3868-428F-AC4D-D0E3D62D5F90}" destId="{C8C07429-13C2-48B8-9DFC-19314C786568}" srcOrd="0" destOrd="0" presId="urn:microsoft.com/office/officeart/2005/8/layout/process2"/>
    <dgm:cxn modelId="{D5E3E07D-B7A5-4E7D-AE69-8AA6D8A2C895}" type="presOf" srcId="{FCD5EA85-9938-4CC8-9134-AED0ADD0B43B}" destId="{8F2572C9-474D-420D-85C9-FF573087238B}" srcOrd="0" destOrd="0" presId="urn:microsoft.com/office/officeart/2005/8/layout/process2"/>
    <dgm:cxn modelId="{F4DE8B7E-F366-4FDD-B16C-7B900E30F394}" type="presOf" srcId="{F12DB6E8-B5D9-41AD-AB2F-D6CF65EB7EE9}" destId="{D385D3B9-34FE-4218-84EF-83F0983D978A}" srcOrd="0" destOrd="0" presId="urn:microsoft.com/office/officeart/2005/8/layout/process2"/>
    <dgm:cxn modelId="{DEFD69A0-8A83-4413-ABE9-79A4309709F7}" srcId="{2ED6BEC8-B803-4D9C-B038-488A094454AC}" destId="{F12DB6E8-B5D9-41AD-AB2F-D6CF65EB7EE9}" srcOrd="0" destOrd="0" parTransId="{6F089727-CB4C-4661-9305-883B3FF5D864}" sibTransId="{AF02B014-3868-428F-AC4D-D0E3D62D5F90}"/>
    <dgm:cxn modelId="{A687D4C0-0CB7-4CA0-AD5A-8E970EBCC4D4}" type="presOf" srcId="{AF02B014-3868-428F-AC4D-D0E3D62D5F90}" destId="{15ABDDC0-F5B2-413D-B3C6-D8F5DB4D15A9}" srcOrd="1" destOrd="0" presId="urn:microsoft.com/office/officeart/2005/8/layout/process2"/>
    <dgm:cxn modelId="{C322FFD0-79DD-4D50-9178-05B8419B2015}" type="presParOf" srcId="{3A4628DD-DFDD-4684-89ED-2F1A13A66AB2}" destId="{D385D3B9-34FE-4218-84EF-83F0983D978A}" srcOrd="0" destOrd="0" presId="urn:microsoft.com/office/officeart/2005/8/layout/process2"/>
    <dgm:cxn modelId="{F95B40FF-C505-4AFF-B3D1-E824FAA1E691}" type="presParOf" srcId="{3A4628DD-DFDD-4684-89ED-2F1A13A66AB2}" destId="{C8C07429-13C2-48B8-9DFC-19314C786568}" srcOrd="1" destOrd="0" presId="urn:microsoft.com/office/officeart/2005/8/layout/process2"/>
    <dgm:cxn modelId="{DC80DE37-7AA8-489B-8FFB-34FD8FB1DEF8}" type="presParOf" srcId="{C8C07429-13C2-48B8-9DFC-19314C786568}" destId="{15ABDDC0-F5B2-413D-B3C6-D8F5DB4D15A9}" srcOrd="0" destOrd="0" presId="urn:microsoft.com/office/officeart/2005/8/layout/process2"/>
    <dgm:cxn modelId="{FE9CCE34-C128-4432-8C80-CB07CF253AA1}" type="presParOf" srcId="{3A4628DD-DFDD-4684-89ED-2F1A13A66AB2}" destId="{65D0134F-4149-4C74-8DE7-D3F84F8BFAF5}" srcOrd="2" destOrd="0" presId="urn:microsoft.com/office/officeart/2005/8/layout/process2"/>
    <dgm:cxn modelId="{26C7504E-3239-48F4-A87D-27ACF98667DA}" type="presParOf" srcId="{3A4628DD-DFDD-4684-89ED-2F1A13A66AB2}" destId="{8F2572C9-474D-420D-85C9-FF573087238B}" srcOrd="3" destOrd="0" presId="urn:microsoft.com/office/officeart/2005/8/layout/process2"/>
    <dgm:cxn modelId="{7F840B58-757F-4E15-93CD-880A8597517F}" type="presParOf" srcId="{8F2572C9-474D-420D-85C9-FF573087238B}" destId="{59F0BEB5-FA1D-402E-B238-626FCE555274}" srcOrd="0" destOrd="0" presId="urn:microsoft.com/office/officeart/2005/8/layout/process2"/>
    <dgm:cxn modelId="{B520997F-5C47-46F5-8A22-AD578EC98B05}" type="presParOf" srcId="{3A4628DD-DFDD-4684-89ED-2F1A13A66AB2}" destId="{CBB20C5C-6851-4527-8410-AE113E5EFA6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D6BEC8-B803-4D9C-B038-488A094454AC}"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US"/>
        </a:p>
      </dgm:t>
    </dgm:pt>
    <dgm:pt modelId="{F12DB6E8-B5D9-41AD-AB2F-D6CF65EB7EE9}">
      <dgm:prSet phldrT="[Text]" custT="1"/>
      <dgm:spPr/>
      <dgm:t>
        <a:bodyPr/>
        <a:lstStyle/>
        <a:p>
          <a:pPr algn="ctr"/>
          <a:r>
            <a:rPr lang="en-US" sz="2000" dirty="0"/>
            <a:t>Temperature Difference</a:t>
          </a:r>
        </a:p>
      </dgm:t>
    </dgm:pt>
    <dgm:pt modelId="{6F089727-CB4C-4661-9305-883B3FF5D864}" type="parTrans" cxnId="{DEFD69A0-8A83-4413-ABE9-79A4309709F7}">
      <dgm:prSet/>
      <dgm:spPr/>
      <dgm:t>
        <a:bodyPr/>
        <a:lstStyle/>
        <a:p>
          <a:endParaRPr lang="en-US"/>
        </a:p>
      </dgm:t>
    </dgm:pt>
    <dgm:pt modelId="{AF02B014-3868-428F-AC4D-D0E3D62D5F90}" type="sibTrans" cxnId="{DEFD69A0-8A83-4413-ABE9-79A4309709F7}">
      <dgm:prSet/>
      <dgm:spPr/>
      <dgm:t>
        <a:bodyPr/>
        <a:lstStyle/>
        <a:p>
          <a:pPr algn="ctr"/>
          <a:endParaRPr lang="en-US"/>
        </a:p>
      </dgm:t>
    </dgm:pt>
    <dgm:pt modelId="{70947776-8B26-427C-ABDD-A861AD5904D8}">
      <dgm:prSet phldrT="[Text]" custT="1"/>
      <dgm:spPr/>
      <dgm:t>
        <a:bodyPr/>
        <a:lstStyle/>
        <a:p>
          <a:pPr algn="ctr"/>
          <a:r>
            <a:rPr lang="en-US" sz="2000" dirty="0" err="1"/>
            <a:t>Sapflux</a:t>
          </a:r>
          <a:r>
            <a:rPr lang="en-US" sz="2000" dirty="0"/>
            <a:t> Density</a:t>
          </a:r>
        </a:p>
      </dgm:t>
    </dgm:pt>
    <dgm:pt modelId="{22A63AD8-C37C-438E-99BB-92C7F00F39DE}" type="parTrans" cxnId="{AF4D8E65-B76F-48F7-A4DE-4F0F2CE20142}">
      <dgm:prSet/>
      <dgm:spPr/>
      <dgm:t>
        <a:bodyPr/>
        <a:lstStyle/>
        <a:p>
          <a:endParaRPr lang="en-US"/>
        </a:p>
      </dgm:t>
    </dgm:pt>
    <dgm:pt modelId="{FCD5EA85-9938-4CC8-9134-AED0ADD0B43B}" type="sibTrans" cxnId="{AF4D8E65-B76F-48F7-A4DE-4F0F2CE20142}">
      <dgm:prSet/>
      <dgm:spPr/>
      <dgm:t>
        <a:bodyPr/>
        <a:lstStyle/>
        <a:p>
          <a:pPr algn="ctr"/>
          <a:endParaRPr lang="en-US"/>
        </a:p>
      </dgm:t>
    </dgm:pt>
    <dgm:pt modelId="{962F6A02-5FBB-47B9-9109-A72E2AF6266F}">
      <dgm:prSet phldrT="[Text]" custT="1"/>
      <dgm:spPr/>
      <dgm:t>
        <a:bodyPr/>
        <a:lstStyle/>
        <a:p>
          <a:pPr algn="ctr"/>
          <a:r>
            <a:rPr lang="en-US" sz="2000" dirty="0" err="1"/>
            <a:t>Sapflow</a:t>
          </a:r>
          <a:endParaRPr lang="en-US" sz="2000" dirty="0"/>
        </a:p>
      </dgm:t>
    </dgm:pt>
    <dgm:pt modelId="{BC86CC20-6DD5-4BC3-B15A-EF2FDA03BB0C}" type="parTrans" cxnId="{63EE7770-0C0E-4A35-AF56-3D25A91E5459}">
      <dgm:prSet/>
      <dgm:spPr/>
      <dgm:t>
        <a:bodyPr/>
        <a:lstStyle/>
        <a:p>
          <a:endParaRPr lang="en-US"/>
        </a:p>
      </dgm:t>
    </dgm:pt>
    <dgm:pt modelId="{93D0D407-274D-4B16-9F84-5E0CD486BE85}" type="sibTrans" cxnId="{63EE7770-0C0E-4A35-AF56-3D25A91E5459}">
      <dgm:prSet/>
      <dgm:spPr/>
      <dgm:t>
        <a:bodyPr/>
        <a:lstStyle/>
        <a:p>
          <a:endParaRPr lang="en-US"/>
        </a:p>
      </dgm:t>
    </dgm:pt>
    <dgm:pt modelId="{3A4628DD-DFDD-4684-89ED-2F1A13A66AB2}" type="pres">
      <dgm:prSet presAssocID="{2ED6BEC8-B803-4D9C-B038-488A094454AC}" presName="linearFlow" presStyleCnt="0">
        <dgm:presLayoutVars>
          <dgm:resizeHandles val="exact"/>
        </dgm:presLayoutVars>
      </dgm:prSet>
      <dgm:spPr/>
    </dgm:pt>
    <dgm:pt modelId="{D385D3B9-34FE-4218-84EF-83F0983D978A}" type="pres">
      <dgm:prSet presAssocID="{F12DB6E8-B5D9-41AD-AB2F-D6CF65EB7EE9}" presName="node" presStyleLbl="node1" presStyleIdx="0" presStyleCnt="3" custScaleY="36335" custLinFactNeighborX="-2421" custLinFactNeighborY="-99340">
        <dgm:presLayoutVars>
          <dgm:bulletEnabled val="1"/>
        </dgm:presLayoutVars>
      </dgm:prSet>
      <dgm:spPr/>
    </dgm:pt>
    <dgm:pt modelId="{C8C07429-13C2-48B8-9DFC-19314C786568}" type="pres">
      <dgm:prSet presAssocID="{AF02B014-3868-428F-AC4D-D0E3D62D5F90}" presName="sibTrans" presStyleLbl="sibTrans2D1" presStyleIdx="0" presStyleCnt="2" custScaleX="119582" custScaleY="62786"/>
      <dgm:spPr/>
    </dgm:pt>
    <dgm:pt modelId="{15ABDDC0-F5B2-413D-B3C6-D8F5DB4D15A9}" type="pres">
      <dgm:prSet presAssocID="{AF02B014-3868-428F-AC4D-D0E3D62D5F90}" presName="connectorText" presStyleLbl="sibTrans2D1" presStyleIdx="0" presStyleCnt="2"/>
      <dgm:spPr/>
    </dgm:pt>
    <dgm:pt modelId="{65D0134F-4149-4C74-8DE7-D3F84F8BFAF5}" type="pres">
      <dgm:prSet presAssocID="{70947776-8B26-427C-ABDD-A861AD5904D8}" presName="node" presStyleLbl="node1" presStyleIdx="1" presStyleCnt="3" custScaleY="36096">
        <dgm:presLayoutVars>
          <dgm:bulletEnabled val="1"/>
        </dgm:presLayoutVars>
      </dgm:prSet>
      <dgm:spPr/>
    </dgm:pt>
    <dgm:pt modelId="{8F2572C9-474D-420D-85C9-FF573087238B}" type="pres">
      <dgm:prSet presAssocID="{FCD5EA85-9938-4CC8-9134-AED0ADD0B43B}" presName="sibTrans" presStyleLbl="sibTrans2D1" presStyleIdx="1" presStyleCnt="2" custScaleX="118071" custScaleY="68501"/>
      <dgm:spPr/>
    </dgm:pt>
    <dgm:pt modelId="{59F0BEB5-FA1D-402E-B238-626FCE555274}" type="pres">
      <dgm:prSet presAssocID="{FCD5EA85-9938-4CC8-9134-AED0ADD0B43B}" presName="connectorText" presStyleLbl="sibTrans2D1" presStyleIdx="1" presStyleCnt="2"/>
      <dgm:spPr/>
    </dgm:pt>
    <dgm:pt modelId="{CBB20C5C-6851-4527-8410-AE113E5EFA6E}" type="pres">
      <dgm:prSet presAssocID="{962F6A02-5FBB-47B9-9109-A72E2AF6266F}" presName="node" presStyleLbl="node1" presStyleIdx="2" presStyleCnt="3" custScaleY="35635">
        <dgm:presLayoutVars>
          <dgm:bulletEnabled val="1"/>
        </dgm:presLayoutVars>
      </dgm:prSet>
      <dgm:spPr/>
    </dgm:pt>
  </dgm:ptLst>
  <dgm:cxnLst>
    <dgm:cxn modelId="{5B82001E-3FE0-4499-9CCD-8EA871674632}" type="presOf" srcId="{70947776-8B26-427C-ABDD-A861AD5904D8}" destId="{65D0134F-4149-4C74-8DE7-D3F84F8BFAF5}" srcOrd="0" destOrd="0" presId="urn:microsoft.com/office/officeart/2005/8/layout/process2"/>
    <dgm:cxn modelId="{F3259022-942C-441D-9752-175C0347F1E7}" type="presOf" srcId="{962F6A02-5FBB-47B9-9109-A72E2AF6266F}" destId="{CBB20C5C-6851-4527-8410-AE113E5EFA6E}" srcOrd="0" destOrd="0" presId="urn:microsoft.com/office/officeart/2005/8/layout/process2"/>
    <dgm:cxn modelId="{61FC493A-7FFE-437A-918F-F623A5075461}" type="presOf" srcId="{FCD5EA85-9938-4CC8-9134-AED0ADD0B43B}" destId="{59F0BEB5-FA1D-402E-B238-626FCE555274}" srcOrd="1" destOrd="0" presId="urn:microsoft.com/office/officeart/2005/8/layout/process2"/>
    <dgm:cxn modelId="{AF4D8E65-B76F-48F7-A4DE-4F0F2CE20142}" srcId="{2ED6BEC8-B803-4D9C-B038-488A094454AC}" destId="{70947776-8B26-427C-ABDD-A861AD5904D8}" srcOrd="1" destOrd="0" parTransId="{22A63AD8-C37C-438E-99BB-92C7F00F39DE}" sibTransId="{FCD5EA85-9938-4CC8-9134-AED0ADD0B43B}"/>
    <dgm:cxn modelId="{63EE7770-0C0E-4A35-AF56-3D25A91E5459}" srcId="{2ED6BEC8-B803-4D9C-B038-488A094454AC}" destId="{962F6A02-5FBB-47B9-9109-A72E2AF6266F}" srcOrd="2" destOrd="0" parTransId="{BC86CC20-6DD5-4BC3-B15A-EF2FDA03BB0C}" sibTransId="{93D0D407-274D-4B16-9F84-5E0CD486BE85}"/>
    <dgm:cxn modelId="{416BB456-A9F1-4DA0-A653-3BF171BC5C96}" type="presOf" srcId="{2ED6BEC8-B803-4D9C-B038-488A094454AC}" destId="{3A4628DD-DFDD-4684-89ED-2F1A13A66AB2}" srcOrd="0" destOrd="0" presId="urn:microsoft.com/office/officeart/2005/8/layout/process2"/>
    <dgm:cxn modelId="{4CCFFF59-CD1E-4E20-BF2D-75FB5D585D33}" type="presOf" srcId="{AF02B014-3868-428F-AC4D-D0E3D62D5F90}" destId="{C8C07429-13C2-48B8-9DFC-19314C786568}" srcOrd="0" destOrd="0" presId="urn:microsoft.com/office/officeart/2005/8/layout/process2"/>
    <dgm:cxn modelId="{D5E3E07D-B7A5-4E7D-AE69-8AA6D8A2C895}" type="presOf" srcId="{FCD5EA85-9938-4CC8-9134-AED0ADD0B43B}" destId="{8F2572C9-474D-420D-85C9-FF573087238B}" srcOrd="0" destOrd="0" presId="urn:microsoft.com/office/officeart/2005/8/layout/process2"/>
    <dgm:cxn modelId="{F4DE8B7E-F366-4FDD-B16C-7B900E30F394}" type="presOf" srcId="{F12DB6E8-B5D9-41AD-AB2F-D6CF65EB7EE9}" destId="{D385D3B9-34FE-4218-84EF-83F0983D978A}" srcOrd="0" destOrd="0" presId="urn:microsoft.com/office/officeart/2005/8/layout/process2"/>
    <dgm:cxn modelId="{DEFD69A0-8A83-4413-ABE9-79A4309709F7}" srcId="{2ED6BEC8-B803-4D9C-B038-488A094454AC}" destId="{F12DB6E8-B5D9-41AD-AB2F-D6CF65EB7EE9}" srcOrd="0" destOrd="0" parTransId="{6F089727-CB4C-4661-9305-883B3FF5D864}" sibTransId="{AF02B014-3868-428F-AC4D-D0E3D62D5F90}"/>
    <dgm:cxn modelId="{A687D4C0-0CB7-4CA0-AD5A-8E970EBCC4D4}" type="presOf" srcId="{AF02B014-3868-428F-AC4D-D0E3D62D5F90}" destId="{15ABDDC0-F5B2-413D-B3C6-D8F5DB4D15A9}" srcOrd="1" destOrd="0" presId="urn:microsoft.com/office/officeart/2005/8/layout/process2"/>
    <dgm:cxn modelId="{C322FFD0-79DD-4D50-9178-05B8419B2015}" type="presParOf" srcId="{3A4628DD-DFDD-4684-89ED-2F1A13A66AB2}" destId="{D385D3B9-34FE-4218-84EF-83F0983D978A}" srcOrd="0" destOrd="0" presId="urn:microsoft.com/office/officeart/2005/8/layout/process2"/>
    <dgm:cxn modelId="{F95B40FF-C505-4AFF-B3D1-E824FAA1E691}" type="presParOf" srcId="{3A4628DD-DFDD-4684-89ED-2F1A13A66AB2}" destId="{C8C07429-13C2-48B8-9DFC-19314C786568}" srcOrd="1" destOrd="0" presId="urn:microsoft.com/office/officeart/2005/8/layout/process2"/>
    <dgm:cxn modelId="{DC80DE37-7AA8-489B-8FFB-34FD8FB1DEF8}" type="presParOf" srcId="{C8C07429-13C2-48B8-9DFC-19314C786568}" destId="{15ABDDC0-F5B2-413D-B3C6-D8F5DB4D15A9}" srcOrd="0" destOrd="0" presId="urn:microsoft.com/office/officeart/2005/8/layout/process2"/>
    <dgm:cxn modelId="{FE9CCE34-C128-4432-8C80-CB07CF253AA1}" type="presParOf" srcId="{3A4628DD-DFDD-4684-89ED-2F1A13A66AB2}" destId="{65D0134F-4149-4C74-8DE7-D3F84F8BFAF5}" srcOrd="2" destOrd="0" presId="urn:microsoft.com/office/officeart/2005/8/layout/process2"/>
    <dgm:cxn modelId="{26C7504E-3239-48F4-A87D-27ACF98667DA}" type="presParOf" srcId="{3A4628DD-DFDD-4684-89ED-2F1A13A66AB2}" destId="{8F2572C9-474D-420D-85C9-FF573087238B}" srcOrd="3" destOrd="0" presId="urn:microsoft.com/office/officeart/2005/8/layout/process2"/>
    <dgm:cxn modelId="{7F840B58-757F-4E15-93CD-880A8597517F}" type="presParOf" srcId="{8F2572C9-474D-420D-85C9-FF573087238B}" destId="{59F0BEB5-FA1D-402E-B238-626FCE555274}" srcOrd="0" destOrd="0" presId="urn:microsoft.com/office/officeart/2005/8/layout/process2"/>
    <dgm:cxn modelId="{B520997F-5C47-46F5-8A22-AD578EC98B05}" type="presParOf" srcId="{3A4628DD-DFDD-4684-89ED-2F1A13A66AB2}" destId="{CBB20C5C-6851-4527-8410-AE113E5EFA6E}"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3BB9B7-C49D-4F15-B3A1-817A69F9DE96}"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73A2DB5D-FEE0-4522-B717-2817A4CE2BEE}">
      <dgm:prSet/>
      <dgm:spPr/>
      <dgm:t>
        <a:bodyPr/>
        <a:lstStyle/>
        <a:p>
          <a:r>
            <a:rPr lang="en-US"/>
            <a:t>Analysis of variance (ANOVA)</a:t>
          </a:r>
        </a:p>
      </dgm:t>
    </dgm:pt>
    <dgm:pt modelId="{BCD2DE9B-FFF3-4E01-B9D6-8E39BA96F8EC}" type="parTrans" cxnId="{F892A694-06ED-4AC9-845E-818D5524D6B6}">
      <dgm:prSet/>
      <dgm:spPr/>
      <dgm:t>
        <a:bodyPr/>
        <a:lstStyle/>
        <a:p>
          <a:endParaRPr lang="en-US"/>
        </a:p>
      </dgm:t>
    </dgm:pt>
    <dgm:pt modelId="{DAD62EC9-13BF-443B-9664-7BEE8DBD696C}" type="sibTrans" cxnId="{F892A694-06ED-4AC9-845E-818D5524D6B6}">
      <dgm:prSet/>
      <dgm:spPr/>
      <dgm:t>
        <a:bodyPr/>
        <a:lstStyle/>
        <a:p>
          <a:endParaRPr lang="en-US"/>
        </a:p>
      </dgm:t>
    </dgm:pt>
    <dgm:pt modelId="{9AB84C3F-AC12-4E00-A4D8-D5BBFDE89259}">
      <dgm:prSet custT="1"/>
      <dgm:spPr/>
      <dgm:t>
        <a:bodyPr/>
        <a:lstStyle/>
        <a:p>
          <a:pPr>
            <a:lnSpc>
              <a:spcPct val="150000"/>
            </a:lnSpc>
          </a:pPr>
          <a:r>
            <a:rPr lang="en-US" sz="2400" dirty="0" err="1"/>
            <a:t>Sapflux</a:t>
          </a:r>
          <a:endParaRPr lang="en-US" sz="2400" dirty="0"/>
        </a:p>
      </dgm:t>
    </dgm:pt>
    <dgm:pt modelId="{2DCD7B78-FF2D-4B7A-BE24-3C094A3BD899}" type="parTrans" cxnId="{B9127EC4-207A-499D-93E2-52BCC9F5129A}">
      <dgm:prSet/>
      <dgm:spPr/>
      <dgm:t>
        <a:bodyPr/>
        <a:lstStyle/>
        <a:p>
          <a:endParaRPr lang="en-US"/>
        </a:p>
      </dgm:t>
    </dgm:pt>
    <dgm:pt modelId="{61258A3D-5CD5-4E1D-B598-D6A54AA3A008}" type="sibTrans" cxnId="{B9127EC4-207A-499D-93E2-52BCC9F5129A}">
      <dgm:prSet/>
      <dgm:spPr/>
      <dgm:t>
        <a:bodyPr/>
        <a:lstStyle/>
        <a:p>
          <a:endParaRPr lang="en-US"/>
        </a:p>
      </dgm:t>
    </dgm:pt>
    <dgm:pt modelId="{CD9551CE-407F-4A94-BCC0-D572E38E92A4}">
      <dgm:prSet custT="1"/>
      <dgm:spPr/>
      <dgm:t>
        <a:bodyPr/>
        <a:lstStyle/>
        <a:p>
          <a:pPr>
            <a:lnSpc>
              <a:spcPct val="150000"/>
            </a:lnSpc>
          </a:pPr>
          <a:r>
            <a:rPr lang="en-US" sz="2400" dirty="0" err="1"/>
            <a:t>Sapflow</a:t>
          </a:r>
          <a:endParaRPr lang="en-US" sz="2400" dirty="0"/>
        </a:p>
      </dgm:t>
    </dgm:pt>
    <dgm:pt modelId="{C90F109F-F698-473F-8066-408D5C0671AF}" type="parTrans" cxnId="{93A7EAD7-7A1F-4F74-8CF5-AF0A30B4E6B6}">
      <dgm:prSet/>
      <dgm:spPr/>
      <dgm:t>
        <a:bodyPr/>
        <a:lstStyle/>
        <a:p>
          <a:endParaRPr lang="en-US"/>
        </a:p>
      </dgm:t>
    </dgm:pt>
    <dgm:pt modelId="{DE5EC0C0-F2D2-40E2-9F1B-9BE7CA3F0C31}" type="sibTrans" cxnId="{93A7EAD7-7A1F-4F74-8CF5-AF0A30B4E6B6}">
      <dgm:prSet/>
      <dgm:spPr/>
      <dgm:t>
        <a:bodyPr/>
        <a:lstStyle/>
        <a:p>
          <a:endParaRPr lang="en-US"/>
        </a:p>
      </dgm:t>
    </dgm:pt>
    <dgm:pt modelId="{306E9563-AF5B-4A73-99AA-4B42C60B90D5}">
      <dgm:prSet/>
      <dgm:spPr/>
      <dgm:t>
        <a:bodyPr/>
        <a:lstStyle/>
        <a:p>
          <a:r>
            <a:rPr lang="en-US"/>
            <a:t>Analysis of covariance (ANCOVA)</a:t>
          </a:r>
        </a:p>
      </dgm:t>
    </dgm:pt>
    <dgm:pt modelId="{F95EDC13-D532-42B7-90F8-F5120024716A}" type="parTrans" cxnId="{16AD0915-CA4A-4020-AEAE-7E1A38BE2A03}">
      <dgm:prSet/>
      <dgm:spPr/>
      <dgm:t>
        <a:bodyPr/>
        <a:lstStyle/>
        <a:p>
          <a:endParaRPr lang="en-US"/>
        </a:p>
      </dgm:t>
    </dgm:pt>
    <dgm:pt modelId="{BA285029-9E79-4A61-B7B4-A2E06D15930C}" type="sibTrans" cxnId="{16AD0915-CA4A-4020-AEAE-7E1A38BE2A03}">
      <dgm:prSet/>
      <dgm:spPr/>
      <dgm:t>
        <a:bodyPr/>
        <a:lstStyle/>
        <a:p>
          <a:endParaRPr lang="en-US"/>
        </a:p>
      </dgm:t>
    </dgm:pt>
    <dgm:pt modelId="{21F21E96-128F-4679-A774-D61D4448BD17}">
      <dgm:prSet custT="1"/>
      <dgm:spPr/>
      <dgm:t>
        <a:bodyPr/>
        <a:lstStyle/>
        <a:p>
          <a:pPr>
            <a:lnSpc>
              <a:spcPct val="150000"/>
            </a:lnSpc>
          </a:pPr>
          <a:r>
            <a:rPr lang="en-US" sz="2400" dirty="0" err="1"/>
            <a:t>Sapflow</a:t>
          </a:r>
          <a:r>
            <a:rPr lang="en-US" sz="2400" dirty="0"/>
            <a:t> response to dryness of the air</a:t>
          </a:r>
        </a:p>
      </dgm:t>
    </dgm:pt>
    <dgm:pt modelId="{711A101B-9A54-465D-AAE1-ECD74DBFB9AF}" type="parTrans" cxnId="{BEF91E4B-067F-4271-AC76-25CFCD3A3975}">
      <dgm:prSet/>
      <dgm:spPr/>
      <dgm:t>
        <a:bodyPr/>
        <a:lstStyle/>
        <a:p>
          <a:endParaRPr lang="en-US"/>
        </a:p>
      </dgm:t>
    </dgm:pt>
    <dgm:pt modelId="{C91B7FCE-27CC-41FF-8621-7EEA802BA8D5}" type="sibTrans" cxnId="{BEF91E4B-067F-4271-AC76-25CFCD3A3975}">
      <dgm:prSet/>
      <dgm:spPr/>
      <dgm:t>
        <a:bodyPr/>
        <a:lstStyle/>
        <a:p>
          <a:endParaRPr lang="en-US"/>
        </a:p>
      </dgm:t>
    </dgm:pt>
    <dgm:pt modelId="{660E5BFA-1E79-4EA5-A680-0AB62A1A6B3C}">
      <dgm:prSet custT="1"/>
      <dgm:spPr/>
      <dgm:t>
        <a:bodyPr/>
        <a:lstStyle/>
        <a:p>
          <a:pPr>
            <a:lnSpc>
              <a:spcPct val="150000"/>
            </a:lnSpc>
          </a:pPr>
          <a:r>
            <a:rPr lang="en-US" sz="2400" dirty="0" err="1"/>
            <a:t>Sapflow</a:t>
          </a:r>
          <a:r>
            <a:rPr lang="en-US" sz="2400" dirty="0"/>
            <a:t> response to soil water availability</a:t>
          </a:r>
        </a:p>
      </dgm:t>
    </dgm:pt>
    <dgm:pt modelId="{AE935D07-476A-4545-A01E-AE7D2EB449B2}" type="parTrans" cxnId="{50353EA9-54E8-4A23-A78C-7A68BB518985}">
      <dgm:prSet/>
      <dgm:spPr/>
      <dgm:t>
        <a:bodyPr/>
        <a:lstStyle/>
        <a:p>
          <a:endParaRPr lang="en-US"/>
        </a:p>
      </dgm:t>
    </dgm:pt>
    <dgm:pt modelId="{157791B2-8061-43E1-9CC8-7D17FA24454D}" type="sibTrans" cxnId="{50353EA9-54E8-4A23-A78C-7A68BB518985}">
      <dgm:prSet/>
      <dgm:spPr/>
      <dgm:t>
        <a:bodyPr/>
        <a:lstStyle/>
        <a:p>
          <a:endParaRPr lang="en-US"/>
        </a:p>
      </dgm:t>
    </dgm:pt>
    <dgm:pt modelId="{FDAD7859-1B3E-4F55-886A-1C8C0EF97D93}">
      <dgm:prSet custT="1"/>
      <dgm:spPr/>
      <dgm:t>
        <a:bodyPr/>
        <a:lstStyle/>
        <a:p>
          <a:pPr>
            <a:lnSpc>
              <a:spcPct val="150000"/>
            </a:lnSpc>
          </a:pPr>
          <a:r>
            <a:rPr lang="en-US" sz="2400" dirty="0"/>
            <a:t>Sapwood area</a:t>
          </a:r>
        </a:p>
      </dgm:t>
    </dgm:pt>
    <dgm:pt modelId="{55610750-D937-44AF-BC53-E35CDE069A88}" type="parTrans" cxnId="{5CE5E2F6-57BD-4BDA-AD26-CD0AAA824FC7}">
      <dgm:prSet/>
      <dgm:spPr/>
      <dgm:t>
        <a:bodyPr/>
        <a:lstStyle/>
        <a:p>
          <a:endParaRPr lang="en-US"/>
        </a:p>
      </dgm:t>
    </dgm:pt>
    <dgm:pt modelId="{758F5611-0BE9-4EE1-9F33-9D243E2EAD1C}" type="sibTrans" cxnId="{5CE5E2F6-57BD-4BDA-AD26-CD0AAA824FC7}">
      <dgm:prSet/>
      <dgm:spPr/>
      <dgm:t>
        <a:bodyPr/>
        <a:lstStyle/>
        <a:p>
          <a:endParaRPr lang="en-US"/>
        </a:p>
      </dgm:t>
    </dgm:pt>
    <dgm:pt modelId="{6AAA64B9-078E-457B-95AA-CC6D7B78997E}" type="pres">
      <dgm:prSet presAssocID="{C43BB9B7-C49D-4F15-B3A1-817A69F9DE96}" presName="linear" presStyleCnt="0">
        <dgm:presLayoutVars>
          <dgm:dir/>
          <dgm:animLvl val="lvl"/>
          <dgm:resizeHandles val="exact"/>
        </dgm:presLayoutVars>
      </dgm:prSet>
      <dgm:spPr/>
    </dgm:pt>
    <dgm:pt modelId="{BBFE91C0-CC68-4221-B835-19F91BBDB902}" type="pres">
      <dgm:prSet presAssocID="{73A2DB5D-FEE0-4522-B717-2817A4CE2BEE}" presName="parentLin" presStyleCnt="0"/>
      <dgm:spPr/>
    </dgm:pt>
    <dgm:pt modelId="{A26CE336-6539-4237-9570-B7CACA51E79D}" type="pres">
      <dgm:prSet presAssocID="{73A2DB5D-FEE0-4522-B717-2817A4CE2BEE}" presName="parentLeftMargin" presStyleLbl="node1" presStyleIdx="0" presStyleCnt="2"/>
      <dgm:spPr/>
    </dgm:pt>
    <dgm:pt modelId="{427A7AC9-3639-458E-AE76-14C6DB7143F6}" type="pres">
      <dgm:prSet presAssocID="{73A2DB5D-FEE0-4522-B717-2817A4CE2BEE}" presName="parentText" presStyleLbl="node1" presStyleIdx="0" presStyleCnt="2">
        <dgm:presLayoutVars>
          <dgm:chMax val="0"/>
          <dgm:bulletEnabled val="1"/>
        </dgm:presLayoutVars>
      </dgm:prSet>
      <dgm:spPr/>
    </dgm:pt>
    <dgm:pt modelId="{81092439-B054-4F09-AAA0-41DC6F7C5933}" type="pres">
      <dgm:prSet presAssocID="{73A2DB5D-FEE0-4522-B717-2817A4CE2BEE}" presName="negativeSpace" presStyleCnt="0"/>
      <dgm:spPr/>
    </dgm:pt>
    <dgm:pt modelId="{535BD2F2-CFE6-4080-A74D-BF947660A5C2}" type="pres">
      <dgm:prSet presAssocID="{73A2DB5D-FEE0-4522-B717-2817A4CE2BEE}" presName="childText" presStyleLbl="conFgAcc1" presStyleIdx="0" presStyleCnt="2">
        <dgm:presLayoutVars>
          <dgm:bulletEnabled val="1"/>
        </dgm:presLayoutVars>
      </dgm:prSet>
      <dgm:spPr/>
    </dgm:pt>
    <dgm:pt modelId="{75DAB9CD-0A40-4516-A832-B794F1790783}" type="pres">
      <dgm:prSet presAssocID="{DAD62EC9-13BF-443B-9664-7BEE8DBD696C}" presName="spaceBetweenRectangles" presStyleCnt="0"/>
      <dgm:spPr/>
    </dgm:pt>
    <dgm:pt modelId="{DDF92A8A-3792-4253-925D-E743A9C856BE}" type="pres">
      <dgm:prSet presAssocID="{306E9563-AF5B-4A73-99AA-4B42C60B90D5}" presName="parentLin" presStyleCnt="0"/>
      <dgm:spPr/>
    </dgm:pt>
    <dgm:pt modelId="{FE3C575B-64E3-4430-9E16-4E05BEC437C0}" type="pres">
      <dgm:prSet presAssocID="{306E9563-AF5B-4A73-99AA-4B42C60B90D5}" presName="parentLeftMargin" presStyleLbl="node1" presStyleIdx="0" presStyleCnt="2"/>
      <dgm:spPr/>
    </dgm:pt>
    <dgm:pt modelId="{9F948D17-B6D4-4178-A53B-77E352F68434}" type="pres">
      <dgm:prSet presAssocID="{306E9563-AF5B-4A73-99AA-4B42C60B90D5}" presName="parentText" presStyleLbl="node1" presStyleIdx="1" presStyleCnt="2">
        <dgm:presLayoutVars>
          <dgm:chMax val="0"/>
          <dgm:bulletEnabled val="1"/>
        </dgm:presLayoutVars>
      </dgm:prSet>
      <dgm:spPr/>
    </dgm:pt>
    <dgm:pt modelId="{BDD57ACB-8748-4E9C-B325-5B605EB9BAAD}" type="pres">
      <dgm:prSet presAssocID="{306E9563-AF5B-4A73-99AA-4B42C60B90D5}" presName="negativeSpace" presStyleCnt="0"/>
      <dgm:spPr/>
    </dgm:pt>
    <dgm:pt modelId="{1A3369EB-CBFA-492F-8DE5-0B19EA1C42C2}" type="pres">
      <dgm:prSet presAssocID="{306E9563-AF5B-4A73-99AA-4B42C60B90D5}" presName="childText" presStyleLbl="conFgAcc1" presStyleIdx="1" presStyleCnt="2" custLinFactNeighborX="-1897">
        <dgm:presLayoutVars>
          <dgm:bulletEnabled val="1"/>
        </dgm:presLayoutVars>
      </dgm:prSet>
      <dgm:spPr/>
    </dgm:pt>
  </dgm:ptLst>
  <dgm:cxnLst>
    <dgm:cxn modelId="{4B250912-D87D-4A65-832A-5129C809AAC1}" type="presOf" srcId="{21F21E96-128F-4679-A774-D61D4448BD17}" destId="{1A3369EB-CBFA-492F-8DE5-0B19EA1C42C2}" srcOrd="0" destOrd="0" presId="urn:microsoft.com/office/officeart/2005/8/layout/list1"/>
    <dgm:cxn modelId="{16AD0915-CA4A-4020-AEAE-7E1A38BE2A03}" srcId="{C43BB9B7-C49D-4F15-B3A1-817A69F9DE96}" destId="{306E9563-AF5B-4A73-99AA-4B42C60B90D5}" srcOrd="1" destOrd="0" parTransId="{F95EDC13-D532-42B7-90F8-F5120024716A}" sibTransId="{BA285029-9E79-4A61-B7B4-A2E06D15930C}"/>
    <dgm:cxn modelId="{2492CE23-C6F2-4578-AA97-93456663B77E}" type="presOf" srcId="{C43BB9B7-C49D-4F15-B3A1-817A69F9DE96}" destId="{6AAA64B9-078E-457B-95AA-CC6D7B78997E}" srcOrd="0" destOrd="0" presId="urn:microsoft.com/office/officeart/2005/8/layout/list1"/>
    <dgm:cxn modelId="{BAE9912E-E6B9-4196-8CE3-073476B5EED3}" type="presOf" srcId="{73A2DB5D-FEE0-4522-B717-2817A4CE2BEE}" destId="{427A7AC9-3639-458E-AE76-14C6DB7143F6}" srcOrd="1" destOrd="0" presId="urn:microsoft.com/office/officeart/2005/8/layout/list1"/>
    <dgm:cxn modelId="{3A2E6E5B-7746-4283-A7F7-D5DA758D0E50}" type="presOf" srcId="{CD9551CE-407F-4A94-BCC0-D572E38E92A4}" destId="{535BD2F2-CFE6-4080-A74D-BF947660A5C2}" srcOrd="0" destOrd="2" presId="urn:microsoft.com/office/officeart/2005/8/layout/list1"/>
    <dgm:cxn modelId="{D1552F5C-AF60-485C-947B-702ABF3B82D5}" type="presOf" srcId="{9AB84C3F-AC12-4E00-A4D8-D5BBFDE89259}" destId="{535BD2F2-CFE6-4080-A74D-BF947660A5C2}" srcOrd="0" destOrd="0" presId="urn:microsoft.com/office/officeart/2005/8/layout/list1"/>
    <dgm:cxn modelId="{D238D846-FDCE-4254-B609-9DDD89A5EC66}" type="presOf" srcId="{306E9563-AF5B-4A73-99AA-4B42C60B90D5}" destId="{9F948D17-B6D4-4178-A53B-77E352F68434}" srcOrd="1" destOrd="0" presId="urn:microsoft.com/office/officeart/2005/8/layout/list1"/>
    <dgm:cxn modelId="{BEF91E4B-067F-4271-AC76-25CFCD3A3975}" srcId="{306E9563-AF5B-4A73-99AA-4B42C60B90D5}" destId="{21F21E96-128F-4679-A774-D61D4448BD17}" srcOrd="0" destOrd="0" parTransId="{711A101B-9A54-465D-AAE1-ECD74DBFB9AF}" sibTransId="{C91B7FCE-27CC-41FF-8621-7EEA802BA8D5}"/>
    <dgm:cxn modelId="{6FBA128B-6487-42E2-AF43-0A97774CA892}" type="presOf" srcId="{73A2DB5D-FEE0-4522-B717-2817A4CE2BEE}" destId="{A26CE336-6539-4237-9570-B7CACA51E79D}" srcOrd="0" destOrd="0" presId="urn:microsoft.com/office/officeart/2005/8/layout/list1"/>
    <dgm:cxn modelId="{F892A694-06ED-4AC9-845E-818D5524D6B6}" srcId="{C43BB9B7-C49D-4F15-B3A1-817A69F9DE96}" destId="{73A2DB5D-FEE0-4522-B717-2817A4CE2BEE}" srcOrd="0" destOrd="0" parTransId="{BCD2DE9B-FFF3-4E01-B9D6-8E39BA96F8EC}" sibTransId="{DAD62EC9-13BF-443B-9664-7BEE8DBD696C}"/>
    <dgm:cxn modelId="{EB9ABC9C-73BC-4AE3-A739-FE34081A0741}" type="presOf" srcId="{FDAD7859-1B3E-4F55-886A-1C8C0EF97D93}" destId="{535BD2F2-CFE6-4080-A74D-BF947660A5C2}" srcOrd="0" destOrd="1" presId="urn:microsoft.com/office/officeart/2005/8/layout/list1"/>
    <dgm:cxn modelId="{0A8CF1A1-E334-4DC2-BAC6-38A2BFD2FA2E}" type="presOf" srcId="{660E5BFA-1E79-4EA5-A680-0AB62A1A6B3C}" destId="{1A3369EB-CBFA-492F-8DE5-0B19EA1C42C2}" srcOrd="0" destOrd="1" presId="urn:microsoft.com/office/officeart/2005/8/layout/list1"/>
    <dgm:cxn modelId="{50353EA9-54E8-4A23-A78C-7A68BB518985}" srcId="{306E9563-AF5B-4A73-99AA-4B42C60B90D5}" destId="{660E5BFA-1E79-4EA5-A680-0AB62A1A6B3C}" srcOrd="1" destOrd="0" parTransId="{AE935D07-476A-4545-A01E-AE7D2EB449B2}" sibTransId="{157791B2-8061-43E1-9CC8-7D17FA24454D}"/>
    <dgm:cxn modelId="{B9127EC4-207A-499D-93E2-52BCC9F5129A}" srcId="{73A2DB5D-FEE0-4522-B717-2817A4CE2BEE}" destId="{9AB84C3F-AC12-4E00-A4D8-D5BBFDE89259}" srcOrd="0" destOrd="0" parTransId="{2DCD7B78-FF2D-4B7A-BE24-3C094A3BD899}" sibTransId="{61258A3D-5CD5-4E1D-B598-D6A54AA3A008}"/>
    <dgm:cxn modelId="{93A7EAD7-7A1F-4F74-8CF5-AF0A30B4E6B6}" srcId="{73A2DB5D-FEE0-4522-B717-2817A4CE2BEE}" destId="{CD9551CE-407F-4A94-BCC0-D572E38E92A4}" srcOrd="2" destOrd="0" parTransId="{C90F109F-F698-473F-8066-408D5C0671AF}" sibTransId="{DE5EC0C0-F2D2-40E2-9F1B-9BE7CA3F0C31}"/>
    <dgm:cxn modelId="{876F67DB-F1E3-4537-96BF-788792D920A6}" type="presOf" srcId="{306E9563-AF5B-4A73-99AA-4B42C60B90D5}" destId="{FE3C575B-64E3-4430-9E16-4E05BEC437C0}" srcOrd="0" destOrd="0" presId="urn:microsoft.com/office/officeart/2005/8/layout/list1"/>
    <dgm:cxn modelId="{5CE5E2F6-57BD-4BDA-AD26-CD0AAA824FC7}" srcId="{73A2DB5D-FEE0-4522-B717-2817A4CE2BEE}" destId="{FDAD7859-1B3E-4F55-886A-1C8C0EF97D93}" srcOrd="1" destOrd="0" parTransId="{55610750-D937-44AF-BC53-E35CDE069A88}" sibTransId="{758F5611-0BE9-4EE1-9F33-9D243E2EAD1C}"/>
    <dgm:cxn modelId="{305AE7C0-6179-4982-A045-19EF8C4A9109}" type="presParOf" srcId="{6AAA64B9-078E-457B-95AA-CC6D7B78997E}" destId="{BBFE91C0-CC68-4221-B835-19F91BBDB902}" srcOrd="0" destOrd="0" presId="urn:microsoft.com/office/officeart/2005/8/layout/list1"/>
    <dgm:cxn modelId="{1454AC30-FED2-4126-B156-FDCF18C424DF}" type="presParOf" srcId="{BBFE91C0-CC68-4221-B835-19F91BBDB902}" destId="{A26CE336-6539-4237-9570-B7CACA51E79D}" srcOrd="0" destOrd="0" presId="urn:microsoft.com/office/officeart/2005/8/layout/list1"/>
    <dgm:cxn modelId="{46C7AA4C-F812-4371-ABFB-EA769AA86B08}" type="presParOf" srcId="{BBFE91C0-CC68-4221-B835-19F91BBDB902}" destId="{427A7AC9-3639-458E-AE76-14C6DB7143F6}" srcOrd="1" destOrd="0" presId="urn:microsoft.com/office/officeart/2005/8/layout/list1"/>
    <dgm:cxn modelId="{598FF8D5-9757-4BC0-9411-4D505B9AD455}" type="presParOf" srcId="{6AAA64B9-078E-457B-95AA-CC6D7B78997E}" destId="{81092439-B054-4F09-AAA0-41DC6F7C5933}" srcOrd="1" destOrd="0" presId="urn:microsoft.com/office/officeart/2005/8/layout/list1"/>
    <dgm:cxn modelId="{77BADA94-2A3A-4D19-95FA-49913B2A624D}" type="presParOf" srcId="{6AAA64B9-078E-457B-95AA-CC6D7B78997E}" destId="{535BD2F2-CFE6-4080-A74D-BF947660A5C2}" srcOrd="2" destOrd="0" presId="urn:microsoft.com/office/officeart/2005/8/layout/list1"/>
    <dgm:cxn modelId="{C4C6A264-E557-4B07-980B-66E42D23725B}" type="presParOf" srcId="{6AAA64B9-078E-457B-95AA-CC6D7B78997E}" destId="{75DAB9CD-0A40-4516-A832-B794F1790783}" srcOrd="3" destOrd="0" presId="urn:microsoft.com/office/officeart/2005/8/layout/list1"/>
    <dgm:cxn modelId="{A180D12C-29CF-43EE-9AD5-38F935034984}" type="presParOf" srcId="{6AAA64B9-078E-457B-95AA-CC6D7B78997E}" destId="{DDF92A8A-3792-4253-925D-E743A9C856BE}" srcOrd="4" destOrd="0" presId="urn:microsoft.com/office/officeart/2005/8/layout/list1"/>
    <dgm:cxn modelId="{2EA8F013-2FE2-49DD-8BEB-CDBF5B25A537}" type="presParOf" srcId="{DDF92A8A-3792-4253-925D-E743A9C856BE}" destId="{FE3C575B-64E3-4430-9E16-4E05BEC437C0}" srcOrd="0" destOrd="0" presId="urn:microsoft.com/office/officeart/2005/8/layout/list1"/>
    <dgm:cxn modelId="{C7554E43-AA91-4D36-B7E5-296D431F5FE7}" type="presParOf" srcId="{DDF92A8A-3792-4253-925D-E743A9C856BE}" destId="{9F948D17-B6D4-4178-A53B-77E352F68434}" srcOrd="1" destOrd="0" presId="urn:microsoft.com/office/officeart/2005/8/layout/list1"/>
    <dgm:cxn modelId="{AF1BB3C8-5A1E-4916-BCF7-4AC17E62F39D}" type="presParOf" srcId="{6AAA64B9-078E-457B-95AA-CC6D7B78997E}" destId="{BDD57ACB-8748-4E9C-B325-5B605EB9BAAD}" srcOrd="5" destOrd="0" presId="urn:microsoft.com/office/officeart/2005/8/layout/list1"/>
    <dgm:cxn modelId="{7CF241C9-9C1F-4A96-AC1D-2ED4FE51F1F1}" type="presParOf" srcId="{6AAA64B9-078E-457B-95AA-CC6D7B78997E}" destId="{1A3369EB-CBFA-492F-8DE5-0B19EA1C42C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0611A-24F1-42CF-AF7E-D18BEF2E7891}">
      <dsp:nvSpPr>
        <dsp:cNvPr id="0" name=""/>
        <dsp:cNvSpPr/>
      </dsp:nvSpPr>
      <dsp:spPr>
        <a:xfrm>
          <a:off x="0" y="879170"/>
          <a:ext cx="6054799"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920" tIns="437388" rIns="4699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Examining each component of transpiration by treatment</a:t>
          </a:r>
        </a:p>
      </dsp:txBody>
      <dsp:txXfrm>
        <a:off x="0" y="879170"/>
        <a:ext cx="6054799" cy="1157625"/>
      </dsp:txXfrm>
    </dsp:sp>
    <dsp:sp modelId="{F5F046AA-B602-49C9-B5B1-B09A37A747E3}">
      <dsp:nvSpPr>
        <dsp:cNvPr id="0" name=""/>
        <dsp:cNvSpPr/>
      </dsp:nvSpPr>
      <dsp:spPr>
        <a:xfrm>
          <a:off x="302739" y="569210"/>
          <a:ext cx="4238359" cy="6199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200" tIns="0" rIns="160200"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1. Does transpiration differ with genotype and planting density?</a:t>
          </a:r>
        </a:p>
      </dsp:txBody>
      <dsp:txXfrm>
        <a:off x="333001" y="599472"/>
        <a:ext cx="4177835" cy="559396"/>
      </dsp:txXfrm>
    </dsp:sp>
    <dsp:sp modelId="{D00FE8DE-A999-4778-B898-553774634763}">
      <dsp:nvSpPr>
        <dsp:cNvPr id="0" name=""/>
        <dsp:cNvSpPr/>
      </dsp:nvSpPr>
      <dsp:spPr>
        <a:xfrm>
          <a:off x="0" y="2460155"/>
          <a:ext cx="6054799" cy="2182950"/>
        </a:xfrm>
        <a:prstGeom prst="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920" tIns="437388" rIns="4699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Examining seasonal tends</a:t>
          </a:r>
        </a:p>
        <a:p>
          <a:pPr marL="228600" lvl="1" indent="-228600" algn="l" defTabSz="933450">
            <a:lnSpc>
              <a:spcPct val="90000"/>
            </a:lnSpc>
            <a:spcBef>
              <a:spcPct val="0"/>
            </a:spcBef>
            <a:spcAft>
              <a:spcPct val="15000"/>
            </a:spcAft>
            <a:buChar char="•"/>
          </a:pPr>
          <a:r>
            <a:rPr lang="en-US" sz="2100" kern="1200" dirty="0"/>
            <a:t>Examining the transpiration response to environmental variables</a:t>
          </a:r>
        </a:p>
        <a:p>
          <a:pPr marL="457200" lvl="2" indent="-228600" algn="l" defTabSz="933450">
            <a:lnSpc>
              <a:spcPct val="90000"/>
            </a:lnSpc>
            <a:spcBef>
              <a:spcPct val="0"/>
            </a:spcBef>
            <a:spcAft>
              <a:spcPct val="15000"/>
            </a:spcAft>
            <a:buChar char="•"/>
          </a:pPr>
          <a:r>
            <a:rPr lang="en-US" sz="2100" kern="1200"/>
            <a:t>Vapor pressure deficit (VPD)</a:t>
          </a:r>
        </a:p>
        <a:p>
          <a:pPr marL="457200" lvl="2" indent="-228600" algn="l" defTabSz="933450">
            <a:lnSpc>
              <a:spcPct val="90000"/>
            </a:lnSpc>
            <a:spcBef>
              <a:spcPct val="0"/>
            </a:spcBef>
            <a:spcAft>
              <a:spcPct val="15000"/>
            </a:spcAft>
            <a:buChar char="•"/>
          </a:pPr>
          <a:r>
            <a:rPr lang="en-US" sz="2100" kern="1200"/>
            <a:t>Relative extractable water (REW)</a:t>
          </a:r>
        </a:p>
      </dsp:txBody>
      <dsp:txXfrm>
        <a:off x="0" y="2460155"/>
        <a:ext cx="6054799" cy="2182950"/>
      </dsp:txXfrm>
    </dsp:sp>
    <dsp:sp modelId="{C1206404-E3DF-4C74-91D6-6D0A61C5B5ED}">
      <dsp:nvSpPr>
        <dsp:cNvPr id="0" name=""/>
        <dsp:cNvSpPr/>
      </dsp:nvSpPr>
      <dsp:spPr>
        <a:xfrm>
          <a:off x="302739" y="2150195"/>
          <a:ext cx="4238359" cy="61992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200" tIns="0" rIns="160200" bIns="0" numCol="1" spcCol="1270" anchor="ctr" anchorCtr="0">
          <a:noAutofit/>
        </a:bodyPr>
        <a:lstStyle/>
        <a:p>
          <a:pPr marL="0" lvl="0" indent="0" algn="l" defTabSz="933450">
            <a:lnSpc>
              <a:spcPct val="90000"/>
            </a:lnSpc>
            <a:spcBef>
              <a:spcPct val="0"/>
            </a:spcBef>
            <a:spcAft>
              <a:spcPct val="35000"/>
            </a:spcAft>
            <a:buNone/>
          </a:pPr>
          <a:r>
            <a:rPr lang="en-US" sz="2100" kern="1200" dirty="0"/>
            <a:t>2. How does transpiration respond to environmental variables?</a:t>
          </a:r>
        </a:p>
      </dsp:txBody>
      <dsp:txXfrm>
        <a:off x="333001" y="2180457"/>
        <a:ext cx="4177835"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1C0CD-A854-4C9F-9DA9-B4C570317CF1}">
      <dsp:nvSpPr>
        <dsp:cNvPr id="0" name=""/>
        <dsp:cNvSpPr/>
      </dsp:nvSpPr>
      <dsp:spPr>
        <a:xfrm>
          <a:off x="0" y="451399"/>
          <a:ext cx="5607050" cy="12168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Field Measurements</a:t>
          </a:r>
        </a:p>
      </dsp:txBody>
      <dsp:txXfrm>
        <a:off x="59399" y="510798"/>
        <a:ext cx="5488252" cy="1098002"/>
      </dsp:txXfrm>
    </dsp:sp>
    <dsp:sp modelId="{33FD5273-C29B-455C-A6A0-BA7CAEAEEBE4}">
      <dsp:nvSpPr>
        <dsp:cNvPr id="0" name=""/>
        <dsp:cNvSpPr/>
      </dsp:nvSpPr>
      <dsp:spPr>
        <a:xfrm>
          <a:off x="0" y="1855400"/>
          <a:ext cx="5607050" cy="121680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Data Cleaning &amp; Error check</a:t>
          </a:r>
          <a:endParaRPr lang="en-US" sz="4400" kern="1200" dirty="0"/>
        </a:p>
      </dsp:txBody>
      <dsp:txXfrm>
        <a:off x="59399" y="1914799"/>
        <a:ext cx="5488252" cy="1098002"/>
      </dsp:txXfrm>
    </dsp:sp>
    <dsp:sp modelId="{63DF9038-F879-46E0-8C4C-23B7CCEA1AD8}">
      <dsp:nvSpPr>
        <dsp:cNvPr id="0" name=""/>
        <dsp:cNvSpPr/>
      </dsp:nvSpPr>
      <dsp:spPr>
        <a:xfrm>
          <a:off x="0" y="3259400"/>
          <a:ext cx="5607050" cy="121680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Statistical Analysis</a:t>
          </a:r>
        </a:p>
      </dsp:txBody>
      <dsp:txXfrm>
        <a:off x="59399" y="3318799"/>
        <a:ext cx="5488252"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5D3B9-34FE-4218-84EF-83F0983D978A}">
      <dsp:nvSpPr>
        <dsp:cNvPr id="0" name=""/>
        <dsp:cNvSpPr/>
      </dsp:nvSpPr>
      <dsp:spPr>
        <a:xfrm>
          <a:off x="0" y="0"/>
          <a:ext cx="2051868" cy="84248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DBH Measurements</a:t>
          </a:r>
        </a:p>
      </dsp:txBody>
      <dsp:txXfrm>
        <a:off x="24676" y="24676"/>
        <a:ext cx="2002516" cy="793133"/>
      </dsp:txXfrm>
    </dsp:sp>
    <dsp:sp modelId="{C8C07429-13C2-48B8-9DFC-19314C786568}">
      <dsp:nvSpPr>
        <dsp:cNvPr id="0" name=""/>
        <dsp:cNvSpPr/>
      </dsp:nvSpPr>
      <dsp:spPr>
        <a:xfrm rot="5400000">
          <a:off x="505719" y="1094968"/>
          <a:ext cx="1040429" cy="65510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rot="-5400000">
        <a:off x="829401" y="902307"/>
        <a:ext cx="393065" cy="843897"/>
      </dsp:txXfrm>
    </dsp:sp>
    <dsp:sp modelId="{65D0134F-4149-4C74-8DE7-D3F84F8BFAF5}">
      <dsp:nvSpPr>
        <dsp:cNvPr id="0" name=""/>
        <dsp:cNvSpPr/>
      </dsp:nvSpPr>
      <dsp:spPr>
        <a:xfrm>
          <a:off x="0" y="2002559"/>
          <a:ext cx="2051868" cy="83694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Daily Diameter</a:t>
          </a:r>
        </a:p>
      </dsp:txBody>
      <dsp:txXfrm>
        <a:off x="24513" y="2027072"/>
        <a:ext cx="2002842" cy="787918"/>
      </dsp:txXfrm>
    </dsp:sp>
    <dsp:sp modelId="{8F2572C9-474D-420D-85C9-FF573087238B}">
      <dsp:nvSpPr>
        <dsp:cNvPr id="0" name=""/>
        <dsp:cNvSpPr/>
      </dsp:nvSpPr>
      <dsp:spPr>
        <a:xfrm rot="5400000">
          <a:off x="512621" y="3061800"/>
          <a:ext cx="1026625" cy="71473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rot="-5400000">
        <a:off x="811512" y="2905857"/>
        <a:ext cx="428843" cy="812204"/>
      </dsp:txXfrm>
    </dsp:sp>
    <dsp:sp modelId="{CBB20C5C-6851-4527-8410-AE113E5EFA6E}">
      <dsp:nvSpPr>
        <dsp:cNvPr id="0" name=""/>
        <dsp:cNvSpPr/>
      </dsp:nvSpPr>
      <dsp:spPr>
        <a:xfrm>
          <a:off x="0" y="3998834"/>
          <a:ext cx="2051868" cy="8262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Daily Sapwood Area</a:t>
          </a:r>
        </a:p>
      </dsp:txBody>
      <dsp:txXfrm>
        <a:off x="24200" y="4023034"/>
        <a:ext cx="2003468" cy="777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5D3B9-34FE-4218-84EF-83F0983D978A}">
      <dsp:nvSpPr>
        <dsp:cNvPr id="0" name=""/>
        <dsp:cNvSpPr/>
      </dsp:nvSpPr>
      <dsp:spPr>
        <a:xfrm>
          <a:off x="0" y="0"/>
          <a:ext cx="2051868" cy="84248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Temperature Difference</a:t>
          </a:r>
        </a:p>
      </dsp:txBody>
      <dsp:txXfrm>
        <a:off x="24676" y="24676"/>
        <a:ext cx="2002516" cy="793133"/>
      </dsp:txXfrm>
    </dsp:sp>
    <dsp:sp modelId="{C8C07429-13C2-48B8-9DFC-19314C786568}">
      <dsp:nvSpPr>
        <dsp:cNvPr id="0" name=""/>
        <dsp:cNvSpPr/>
      </dsp:nvSpPr>
      <dsp:spPr>
        <a:xfrm rot="5400000">
          <a:off x="505719" y="1094968"/>
          <a:ext cx="1040429" cy="65510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rot="-5400000">
        <a:off x="829401" y="902307"/>
        <a:ext cx="393065" cy="843897"/>
      </dsp:txXfrm>
    </dsp:sp>
    <dsp:sp modelId="{65D0134F-4149-4C74-8DE7-D3F84F8BFAF5}">
      <dsp:nvSpPr>
        <dsp:cNvPr id="0" name=""/>
        <dsp:cNvSpPr/>
      </dsp:nvSpPr>
      <dsp:spPr>
        <a:xfrm>
          <a:off x="0" y="2002559"/>
          <a:ext cx="2051868" cy="83694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Sapflux</a:t>
          </a:r>
          <a:r>
            <a:rPr lang="en-US" sz="2000" kern="1200" dirty="0"/>
            <a:t> Density</a:t>
          </a:r>
        </a:p>
      </dsp:txBody>
      <dsp:txXfrm>
        <a:off x="24513" y="2027072"/>
        <a:ext cx="2002842" cy="787918"/>
      </dsp:txXfrm>
    </dsp:sp>
    <dsp:sp modelId="{8F2572C9-474D-420D-85C9-FF573087238B}">
      <dsp:nvSpPr>
        <dsp:cNvPr id="0" name=""/>
        <dsp:cNvSpPr/>
      </dsp:nvSpPr>
      <dsp:spPr>
        <a:xfrm rot="5400000">
          <a:off x="512621" y="3061800"/>
          <a:ext cx="1026625" cy="71473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rot="-5400000">
        <a:off x="811512" y="2905857"/>
        <a:ext cx="428843" cy="812204"/>
      </dsp:txXfrm>
    </dsp:sp>
    <dsp:sp modelId="{CBB20C5C-6851-4527-8410-AE113E5EFA6E}">
      <dsp:nvSpPr>
        <dsp:cNvPr id="0" name=""/>
        <dsp:cNvSpPr/>
      </dsp:nvSpPr>
      <dsp:spPr>
        <a:xfrm>
          <a:off x="0" y="3998834"/>
          <a:ext cx="2051868" cy="8262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Sapflow</a:t>
          </a:r>
          <a:endParaRPr lang="en-US" sz="2000" kern="1200" dirty="0"/>
        </a:p>
      </dsp:txBody>
      <dsp:txXfrm>
        <a:off x="24200" y="4023034"/>
        <a:ext cx="2003468" cy="777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BD2F2-CFE6-4080-A74D-BF947660A5C2}">
      <dsp:nvSpPr>
        <dsp:cNvPr id="0" name=""/>
        <dsp:cNvSpPr/>
      </dsp:nvSpPr>
      <dsp:spPr>
        <a:xfrm>
          <a:off x="0" y="406315"/>
          <a:ext cx="6546906" cy="23625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113" tIns="520700" rIns="508113" bIns="170688" numCol="1" spcCol="1270" anchor="t" anchorCtr="0">
          <a:noAutofit/>
        </a:bodyPr>
        <a:lstStyle/>
        <a:p>
          <a:pPr marL="228600" lvl="1" indent="-228600" algn="l" defTabSz="1066800">
            <a:lnSpc>
              <a:spcPct val="150000"/>
            </a:lnSpc>
            <a:spcBef>
              <a:spcPct val="0"/>
            </a:spcBef>
            <a:spcAft>
              <a:spcPct val="15000"/>
            </a:spcAft>
            <a:buChar char="•"/>
          </a:pPr>
          <a:r>
            <a:rPr lang="en-US" sz="2400" kern="1200" dirty="0" err="1"/>
            <a:t>Sapflux</a:t>
          </a:r>
          <a:endParaRPr lang="en-US" sz="2400" kern="1200" dirty="0"/>
        </a:p>
        <a:p>
          <a:pPr marL="228600" lvl="1" indent="-228600" algn="l" defTabSz="1066800">
            <a:lnSpc>
              <a:spcPct val="150000"/>
            </a:lnSpc>
            <a:spcBef>
              <a:spcPct val="0"/>
            </a:spcBef>
            <a:spcAft>
              <a:spcPct val="15000"/>
            </a:spcAft>
            <a:buChar char="•"/>
          </a:pPr>
          <a:r>
            <a:rPr lang="en-US" sz="2400" kern="1200" dirty="0"/>
            <a:t>Sapwood area</a:t>
          </a:r>
        </a:p>
        <a:p>
          <a:pPr marL="228600" lvl="1" indent="-228600" algn="l" defTabSz="1066800">
            <a:lnSpc>
              <a:spcPct val="150000"/>
            </a:lnSpc>
            <a:spcBef>
              <a:spcPct val="0"/>
            </a:spcBef>
            <a:spcAft>
              <a:spcPct val="15000"/>
            </a:spcAft>
            <a:buChar char="•"/>
          </a:pPr>
          <a:r>
            <a:rPr lang="en-US" sz="2400" kern="1200" dirty="0" err="1"/>
            <a:t>Sapflow</a:t>
          </a:r>
          <a:endParaRPr lang="en-US" sz="2400" kern="1200" dirty="0"/>
        </a:p>
      </dsp:txBody>
      <dsp:txXfrm>
        <a:off x="0" y="406315"/>
        <a:ext cx="6546906" cy="2362500"/>
      </dsp:txXfrm>
    </dsp:sp>
    <dsp:sp modelId="{427A7AC9-3639-458E-AE76-14C6DB7143F6}">
      <dsp:nvSpPr>
        <dsp:cNvPr id="0" name=""/>
        <dsp:cNvSpPr/>
      </dsp:nvSpPr>
      <dsp:spPr>
        <a:xfrm>
          <a:off x="327345" y="37315"/>
          <a:ext cx="4582834" cy="7380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3220" tIns="0" rIns="173220" bIns="0" numCol="1" spcCol="1270" anchor="ctr" anchorCtr="0">
          <a:noAutofit/>
        </a:bodyPr>
        <a:lstStyle/>
        <a:p>
          <a:pPr marL="0" lvl="0" indent="0" algn="l" defTabSz="1111250">
            <a:lnSpc>
              <a:spcPct val="90000"/>
            </a:lnSpc>
            <a:spcBef>
              <a:spcPct val="0"/>
            </a:spcBef>
            <a:spcAft>
              <a:spcPct val="35000"/>
            </a:spcAft>
            <a:buNone/>
          </a:pPr>
          <a:r>
            <a:rPr lang="en-US" sz="2500" kern="1200"/>
            <a:t>Analysis of variance (ANOVA)</a:t>
          </a:r>
        </a:p>
      </dsp:txBody>
      <dsp:txXfrm>
        <a:off x="363371" y="73341"/>
        <a:ext cx="4510782" cy="665948"/>
      </dsp:txXfrm>
    </dsp:sp>
    <dsp:sp modelId="{1A3369EB-CBFA-492F-8DE5-0B19EA1C42C2}">
      <dsp:nvSpPr>
        <dsp:cNvPr id="0" name=""/>
        <dsp:cNvSpPr/>
      </dsp:nvSpPr>
      <dsp:spPr>
        <a:xfrm>
          <a:off x="0" y="3272815"/>
          <a:ext cx="6546906" cy="17718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8113" tIns="520700" rIns="508113" bIns="170688" numCol="1" spcCol="1270" anchor="t" anchorCtr="0">
          <a:noAutofit/>
        </a:bodyPr>
        <a:lstStyle/>
        <a:p>
          <a:pPr marL="228600" lvl="1" indent="-228600" algn="l" defTabSz="1066800">
            <a:lnSpc>
              <a:spcPct val="150000"/>
            </a:lnSpc>
            <a:spcBef>
              <a:spcPct val="0"/>
            </a:spcBef>
            <a:spcAft>
              <a:spcPct val="15000"/>
            </a:spcAft>
            <a:buChar char="•"/>
          </a:pPr>
          <a:r>
            <a:rPr lang="en-US" sz="2400" kern="1200" dirty="0" err="1"/>
            <a:t>Sapflow</a:t>
          </a:r>
          <a:r>
            <a:rPr lang="en-US" sz="2400" kern="1200" dirty="0"/>
            <a:t> response to dryness of the air</a:t>
          </a:r>
        </a:p>
        <a:p>
          <a:pPr marL="228600" lvl="1" indent="-228600" algn="l" defTabSz="1066800">
            <a:lnSpc>
              <a:spcPct val="150000"/>
            </a:lnSpc>
            <a:spcBef>
              <a:spcPct val="0"/>
            </a:spcBef>
            <a:spcAft>
              <a:spcPct val="15000"/>
            </a:spcAft>
            <a:buChar char="•"/>
          </a:pPr>
          <a:r>
            <a:rPr lang="en-US" sz="2400" kern="1200" dirty="0" err="1"/>
            <a:t>Sapflow</a:t>
          </a:r>
          <a:r>
            <a:rPr lang="en-US" sz="2400" kern="1200" dirty="0"/>
            <a:t> response to soil water availability</a:t>
          </a:r>
        </a:p>
      </dsp:txBody>
      <dsp:txXfrm>
        <a:off x="0" y="3272815"/>
        <a:ext cx="6546906" cy="1771875"/>
      </dsp:txXfrm>
    </dsp:sp>
    <dsp:sp modelId="{9F948D17-B6D4-4178-A53B-77E352F68434}">
      <dsp:nvSpPr>
        <dsp:cNvPr id="0" name=""/>
        <dsp:cNvSpPr/>
      </dsp:nvSpPr>
      <dsp:spPr>
        <a:xfrm>
          <a:off x="327345" y="2903815"/>
          <a:ext cx="4582834" cy="7380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3220" tIns="0" rIns="173220" bIns="0" numCol="1" spcCol="1270" anchor="ctr" anchorCtr="0">
          <a:noAutofit/>
        </a:bodyPr>
        <a:lstStyle/>
        <a:p>
          <a:pPr marL="0" lvl="0" indent="0" algn="l" defTabSz="1111250">
            <a:lnSpc>
              <a:spcPct val="90000"/>
            </a:lnSpc>
            <a:spcBef>
              <a:spcPct val="0"/>
            </a:spcBef>
            <a:spcAft>
              <a:spcPct val="35000"/>
            </a:spcAft>
            <a:buNone/>
          </a:pPr>
          <a:r>
            <a:rPr lang="en-US" sz="2500" kern="1200"/>
            <a:t>Analysis of covariance (ANCOVA)</a:t>
          </a:r>
        </a:p>
      </dsp:txBody>
      <dsp:txXfrm>
        <a:off x="363371" y="2939841"/>
        <a:ext cx="4510782"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3C853-4035-4000-9C71-906586EF0F9C}"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2E4E6-DF31-486A-94B9-170EE188D0C1}" type="slidenum">
              <a:rPr lang="en-US" smtClean="0"/>
              <a:t>‹#›</a:t>
            </a:fld>
            <a:endParaRPr lang="en-US"/>
          </a:p>
        </p:txBody>
      </p:sp>
    </p:spTree>
    <p:extLst>
      <p:ext uri="{BB962C8B-B14F-4D97-AF65-F5344CB8AC3E}">
        <p14:creationId xmlns:p14="http://schemas.microsoft.com/office/powerpoint/2010/main" val="388262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 working title, with your name(s), client (if applicable), and advisor(s) </a:t>
            </a:r>
          </a:p>
          <a:p>
            <a:r>
              <a:rPr lang="en-US" dirty="0"/>
              <a:t>Briefly introduce loblolly pine (one sentence) on elastic traits-why there’s research interest</a:t>
            </a:r>
          </a:p>
        </p:txBody>
      </p:sp>
      <p:sp>
        <p:nvSpPr>
          <p:cNvPr id="4" name="Slide Number Placeholder 3"/>
          <p:cNvSpPr>
            <a:spLocks noGrp="1"/>
          </p:cNvSpPr>
          <p:nvPr>
            <p:ph type="sldNum" sz="quarter" idx="5"/>
          </p:nvPr>
        </p:nvSpPr>
        <p:spPr/>
        <p:txBody>
          <a:bodyPr/>
          <a:lstStyle/>
          <a:p>
            <a:fld id="{ECB2E4E6-DF31-486A-94B9-170EE188D0C1}" type="slidenum">
              <a:rPr lang="en-US" smtClean="0"/>
              <a:t>1</a:t>
            </a:fld>
            <a:endParaRPr lang="en-US"/>
          </a:p>
        </p:txBody>
      </p:sp>
    </p:spTree>
    <p:extLst>
      <p:ext uri="{BB962C8B-B14F-4D97-AF65-F5344CB8AC3E}">
        <p14:creationId xmlns:p14="http://schemas.microsoft.com/office/powerpoint/2010/main" val="149647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2E4E6-DF31-486A-94B9-170EE188D0C1}" type="slidenum">
              <a:rPr lang="en-US" smtClean="0"/>
              <a:t>10</a:t>
            </a:fld>
            <a:endParaRPr lang="en-US"/>
          </a:p>
        </p:txBody>
      </p:sp>
    </p:spTree>
    <p:extLst>
      <p:ext uri="{BB962C8B-B14F-4D97-AF65-F5344CB8AC3E}">
        <p14:creationId xmlns:p14="http://schemas.microsoft.com/office/powerpoint/2010/main" val="296215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of sapwood area and </a:t>
            </a:r>
            <a:r>
              <a:rPr lang="en-US" dirty="0" err="1"/>
              <a:t>sapflow</a:t>
            </a:r>
            <a:r>
              <a:rPr lang="en-US" dirty="0"/>
              <a:t> over 4 months</a:t>
            </a:r>
          </a:p>
          <a:p>
            <a:r>
              <a:rPr lang="en-US" dirty="0"/>
              <a:t>-greater sapwood-&gt;greater </a:t>
            </a:r>
            <a:r>
              <a:rPr lang="en-US" dirty="0" err="1"/>
              <a:t>sapflow</a:t>
            </a:r>
            <a:r>
              <a:rPr lang="en-US" dirty="0"/>
              <a:t>-&gt;interactions</a:t>
            </a:r>
          </a:p>
          <a:p>
            <a:endParaRPr lang="en-US" dirty="0"/>
          </a:p>
        </p:txBody>
      </p:sp>
      <p:sp>
        <p:nvSpPr>
          <p:cNvPr id="4" name="Slide Number Placeholder 3"/>
          <p:cNvSpPr>
            <a:spLocks noGrp="1"/>
          </p:cNvSpPr>
          <p:nvPr>
            <p:ph type="sldNum" sz="quarter" idx="5"/>
          </p:nvPr>
        </p:nvSpPr>
        <p:spPr/>
        <p:txBody>
          <a:bodyPr/>
          <a:lstStyle/>
          <a:p>
            <a:fld id="{ECB2E4E6-DF31-486A-94B9-170EE188D0C1}" type="slidenum">
              <a:rPr lang="en-US" smtClean="0"/>
              <a:t>11</a:t>
            </a:fld>
            <a:endParaRPr lang="en-US"/>
          </a:p>
        </p:txBody>
      </p:sp>
    </p:spTree>
    <p:extLst>
      <p:ext uri="{BB962C8B-B14F-4D97-AF65-F5344CB8AC3E}">
        <p14:creationId xmlns:p14="http://schemas.microsoft.com/office/powerpoint/2010/main" val="326661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DengXian" panose="02010600030101010101" pitchFamily="2" charset="-122"/>
                <a:cs typeface="Arial" panose="020B0604020202020204" pitchFamily="34" charset="0"/>
              </a:rPr>
              <a:t>weekly averages reduces variability</a:t>
            </a:r>
            <a:endParaRPr lang="en-US" dirty="0"/>
          </a:p>
        </p:txBody>
      </p:sp>
      <p:sp>
        <p:nvSpPr>
          <p:cNvPr id="4" name="Slide Number Placeholder 3"/>
          <p:cNvSpPr>
            <a:spLocks noGrp="1"/>
          </p:cNvSpPr>
          <p:nvPr>
            <p:ph type="sldNum" sz="quarter" idx="5"/>
          </p:nvPr>
        </p:nvSpPr>
        <p:spPr/>
        <p:txBody>
          <a:bodyPr/>
          <a:lstStyle/>
          <a:p>
            <a:fld id="{ECB2E4E6-DF31-486A-94B9-170EE188D0C1}" type="slidenum">
              <a:rPr lang="en-US" smtClean="0"/>
              <a:t>12</a:t>
            </a:fld>
            <a:endParaRPr lang="en-US"/>
          </a:p>
        </p:txBody>
      </p:sp>
    </p:spTree>
    <p:extLst>
      <p:ext uri="{BB962C8B-B14F-4D97-AF65-F5344CB8AC3E}">
        <p14:creationId xmlns:p14="http://schemas.microsoft.com/office/powerpoint/2010/main" val="87376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8: expected form of results For each objective, what will the result look like? Will it be a regression table, a map, or what? Thinking about this now can really help you focus your work going forward. </a:t>
            </a:r>
          </a:p>
        </p:txBody>
      </p:sp>
      <p:sp>
        <p:nvSpPr>
          <p:cNvPr id="4" name="Slide Number Placeholder 3"/>
          <p:cNvSpPr>
            <a:spLocks noGrp="1"/>
          </p:cNvSpPr>
          <p:nvPr>
            <p:ph type="sldNum" sz="quarter" idx="5"/>
          </p:nvPr>
        </p:nvSpPr>
        <p:spPr/>
        <p:txBody>
          <a:bodyPr/>
          <a:lstStyle/>
          <a:p>
            <a:fld id="{ECB2E4E6-DF31-486A-94B9-170EE188D0C1}" type="slidenum">
              <a:rPr lang="en-US" smtClean="0"/>
              <a:t>13</a:t>
            </a:fld>
            <a:endParaRPr lang="en-US"/>
          </a:p>
        </p:txBody>
      </p:sp>
    </p:spTree>
    <p:extLst>
      <p:ext uri="{BB962C8B-B14F-4D97-AF65-F5344CB8AC3E}">
        <p14:creationId xmlns:p14="http://schemas.microsoft.com/office/powerpoint/2010/main" val="360535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Arial" panose="020B0604020202020204" pitchFamily="34" charset="0"/>
              </a:rPr>
              <a:t>the greatest differences were found in narrow-crowned C3, and the lowest differences were found in broadest-crowned C4</a:t>
            </a:r>
          </a:p>
          <a:p>
            <a:r>
              <a:rPr lang="en-US" sz="1800" dirty="0">
                <a:effectLst/>
                <a:latin typeface="DengXian" panose="02010600030101010101" pitchFamily="2" charset="-122"/>
                <a:cs typeface="Arial" panose="020B0604020202020204" pitchFamily="34" charset="0"/>
              </a:rPr>
              <a:t>-genotype planted in opposite densities-transpire poorly</a:t>
            </a:r>
          </a:p>
          <a:p>
            <a:r>
              <a:rPr lang="en-US" sz="1800" dirty="0">
                <a:effectLst/>
                <a:latin typeface="DengXian" panose="02010600030101010101" pitchFamily="2" charset="-122"/>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CB2E4E6-DF31-486A-94B9-170EE188D0C1}" type="slidenum">
              <a:rPr lang="en-US" smtClean="0"/>
              <a:t>14</a:t>
            </a:fld>
            <a:endParaRPr lang="en-US"/>
          </a:p>
        </p:txBody>
      </p:sp>
    </p:spTree>
    <p:extLst>
      <p:ext uri="{BB962C8B-B14F-4D97-AF65-F5344CB8AC3E}">
        <p14:creationId xmlns:p14="http://schemas.microsoft.com/office/powerpoint/2010/main" val="18368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9: significance of this finished project Why will it be a good thing for you to have done this project? Who will benefit from this, and how will they use your results? </a:t>
            </a:r>
          </a:p>
        </p:txBody>
      </p:sp>
      <p:sp>
        <p:nvSpPr>
          <p:cNvPr id="4" name="Slide Number Placeholder 3"/>
          <p:cNvSpPr>
            <a:spLocks noGrp="1"/>
          </p:cNvSpPr>
          <p:nvPr>
            <p:ph type="sldNum" sz="quarter" idx="5"/>
          </p:nvPr>
        </p:nvSpPr>
        <p:spPr/>
        <p:txBody>
          <a:bodyPr/>
          <a:lstStyle/>
          <a:p>
            <a:fld id="{ECB2E4E6-DF31-486A-94B9-170EE188D0C1}" type="slidenum">
              <a:rPr lang="en-US" smtClean="0"/>
              <a:t>16</a:t>
            </a:fld>
            <a:endParaRPr lang="en-US"/>
          </a:p>
        </p:txBody>
      </p:sp>
    </p:spTree>
    <p:extLst>
      <p:ext uri="{BB962C8B-B14F-4D97-AF65-F5344CB8AC3E}">
        <p14:creationId xmlns:p14="http://schemas.microsoft.com/office/powerpoint/2010/main" val="65311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client, if applicable Say something about who the client is and what they do.</a:t>
            </a:r>
          </a:p>
        </p:txBody>
      </p:sp>
      <p:sp>
        <p:nvSpPr>
          <p:cNvPr id="4" name="Slide Number Placeholder 3"/>
          <p:cNvSpPr>
            <a:spLocks noGrp="1"/>
          </p:cNvSpPr>
          <p:nvPr>
            <p:ph type="sldNum" sz="quarter" idx="5"/>
          </p:nvPr>
        </p:nvSpPr>
        <p:spPr/>
        <p:txBody>
          <a:bodyPr/>
          <a:lstStyle/>
          <a:p>
            <a:fld id="{ECB2E4E6-DF31-486A-94B9-170EE188D0C1}" type="slidenum">
              <a:rPr lang="en-US" smtClean="0"/>
              <a:t>2</a:t>
            </a:fld>
            <a:endParaRPr lang="en-US"/>
          </a:p>
        </p:txBody>
      </p:sp>
    </p:spTree>
    <p:extLst>
      <p:ext uri="{BB962C8B-B14F-4D97-AF65-F5344CB8AC3E}">
        <p14:creationId xmlns:p14="http://schemas.microsoft.com/office/powerpoint/2010/main" val="410443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200000"/>
              </a:lnSpc>
              <a:spcBef>
                <a:spcPts val="0"/>
              </a:spcBef>
              <a:spcAft>
                <a:spcPts val="0"/>
              </a:spcAft>
            </a:pPr>
            <a:r>
              <a:rPr lang="en-US" sz="1800" dirty="0">
                <a:effectLst/>
                <a:latin typeface="DengXian" panose="02010600030101010101" pitchFamily="2" charset="-122"/>
                <a:ea typeface="DengXian" panose="02010600030101010101" pitchFamily="2" charset="-122"/>
                <a:cs typeface="Arial" panose="020B0604020202020204" pitchFamily="34" charset="0"/>
              </a:rPr>
              <a:t>Plant transpiration is an integrate part of local and global carbon and hydrological cycle (</a:t>
            </a:r>
            <a:r>
              <a:rPr lang="en-US" sz="1800" dirty="0" err="1">
                <a:effectLst/>
                <a:latin typeface="DengXian" panose="02010600030101010101" pitchFamily="2" charset="-122"/>
                <a:ea typeface="DengXian" panose="02010600030101010101" pitchFamily="2" charset="-122"/>
                <a:cs typeface="Arial" panose="020B0604020202020204" pitchFamily="34" charset="0"/>
              </a:rPr>
              <a:t>Jasechko</a:t>
            </a:r>
            <a:r>
              <a:rPr lang="en-US" sz="1800" dirty="0">
                <a:effectLst/>
                <a:latin typeface="DengXian" panose="02010600030101010101" pitchFamily="2" charset="-122"/>
                <a:ea typeface="DengXian" panose="02010600030101010101" pitchFamily="2" charset="-122"/>
                <a:cs typeface="Arial" panose="020B0604020202020204" pitchFamily="34" charset="0"/>
              </a:rPr>
              <a:t> et al., 2013). Water moves passively from soil into the atmosphere through plant root, xylem, and shoots, carrying necessary nutrients and supports photosynthesis (Sinha, 2004). Transpiration is defined as the amount of water used in this process (Hanrahan, 2011).</a:t>
            </a:r>
            <a:r>
              <a:rPr lang="en-US" sz="1800" dirty="0">
                <a:solidFill>
                  <a:srgbClr val="000000"/>
                </a:solidFill>
                <a:effectLst/>
                <a:latin typeface="DengXian" panose="02010600030101010101" pitchFamily="2" charset="-122"/>
                <a:ea typeface="DengXian" panose="02010600030101010101" pitchFamily="2" charset="-122"/>
                <a:cs typeface="Arial" panose="020B0604020202020204" pitchFamily="34" charset="0"/>
              </a:rPr>
              <a:t> </a:t>
            </a:r>
          </a:p>
          <a:p>
            <a:pPr marL="0" marR="0" indent="457200" algn="just">
              <a:lnSpc>
                <a:spcPct val="200000"/>
              </a:lnSpc>
              <a:spcBef>
                <a:spcPts val="0"/>
              </a:spcBef>
              <a:spcAft>
                <a:spcPts val="0"/>
              </a:spcAft>
            </a:pPr>
            <a:r>
              <a:rPr lang="en-US" sz="1800" dirty="0">
                <a:effectLst/>
                <a:latin typeface="DengXian" panose="02010600030101010101" pitchFamily="2" charset="-122"/>
                <a:cs typeface="Arial" panose="020B0604020202020204" pitchFamily="34" charset="0"/>
              </a:rPr>
              <a:t>Transpiration responds to both biotic and abiotic factors including individual tree crown architecture, planting density, water content in the air, and water availability. Transpiration changes with tree characteristics as the conductance of water flow varies with each tree’s physiology and morphology</a:t>
            </a:r>
            <a:r>
              <a:rPr lang="en-US" sz="1800" dirty="0">
                <a:solidFill>
                  <a:srgbClr val="000000"/>
                </a:solidFill>
                <a:effectLst/>
                <a:latin typeface="DengXian" panose="02010600030101010101" pitchFamily="2" charset="-122"/>
                <a:ea typeface="DengXian" panose="02010600030101010101" pitchFamily="2" charset="-122"/>
                <a:cs typeface="Arial" panose="020B0604020202020204" pitchFamily="34" charset="0"/>
              </a:rPr>
              <a:t>. </a:t>
            </a:r>
            <a:r>
              <a:rPr lang="en-US" sz="1800" dirty="0">
                <a:effectLst/>
                <a:latin typeface="DengXian" panose="02010600030101010101" pitchFamily="2" charset="-122"/>
                <a:cs typeface="Arial" panose="020B0604020202020204" pitchFamily="34"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CB2E4E6-DF31-486A-94B9-170EE188D0C1}" type="slidenum">
              <a:rPr lang="en-US" smtClean="0"/>
              <a:t>3</a:t>
            </a:fld>
            <a:endParaRPr lang="en-US"/>
          </a:p>
        </p:txBody>
      </p:sp>
    </p:spTree>
    <p:extLst>
      <p:ext uri="{BB962C8B-B14F-4D97-AF65-F5344CB8AC3E}">
        <p14:creationId xmlns:p14="http://schemas.microsoft.com/office/powerpoint/2010/main" val="270426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4: broad or overarching goal of the project short and sweet on the slide; but you can say more in your presentation. If you are working with a client, you might be able to lift this from their project proposal. </a:t>
            </a:r>
          </a:p>
        </p:txBody>
      </p:sp>
      <p:sp>
        <p:nvSpPr>
          <p:cNvPr id="4" name="Slide Number Placeholder 3"/>
          <p:cNvSpPr>
            <a:spLocks noGrp="1"/>
          </p:cNvSpPr>
          <p:nvPr>
            <p:ph type="sldNum" sz="quarter" idx="5"/>
          </p:nvPr>
        </p:nvSpPr>
        <p:spPr/>
        <p:txBody>
          <a:bodyPr/>
          <a:lstStyle/>
          <a:p>
            <a:fld id="{ECB2E4E6-DF31-486A-94B9-170EE188D0C1}" type="slidenum">
              <a:rPr lang="en-US" smtClean="0"/>
              <a:t>4</a:t>
            </a:fld>
            <a:endParaRPr lang="en-US"/>
          </a:p>
        </p:txBody>
      </p:sp>
    </p:spTree>
    <p:extLst>
      <p:ext uri="{BB962C8B-B14F-4D97-AF65-F5344CB8AC3E}">
        <p14:creationId xmlns:p14="http://schemas.microsoft.com/office/powerpoint/2010/main" val="242252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5: specific objectives Itemize a few of these (3 or so). These will guide the rest of your presentation. At this stage, you might not be ready with these. One purpose of these presentations is to let us help you refine these.</a:t>
            </a:r>
          </a:p>
        </p:txBody>
      </p:sp>
      <p:sp>
        <p:nvSpPr>
          <p:cNvPr id="4" name="Slide Number Placeholder 3"/>
          <p:cNvSpPr>
            <a:spLocks noGrp="1"/>
          </p:cNvSpPr>
          <p:nvPr>
            <p:ph type="sldNum" sz="quarter" idx="5"/>
          </p:nvPr>
        </p:nvSpPr>
        <p:spPr/>
        <p:txBody>
          <a:bodyPr/>
          <a:lstStyle/>
          <a:p>
            <a:fld id="{ECB2E4E6-DF31-486A-94B9-170EE188D0C1}" type="slidenum">
              <a:rPr lang="en-US" smtClean="0"/>
              <a:t>5</a:t>
            </a:fld>
            <a:endParaRPr lang="en-US"/>
          </a:p>
        </p:txBody>
      </p:sp>
    </p:spTree>
    <p:extLst>
      <p:ext uri="{BB962C8B-B14F-4D97-AF65-F5344CB8AC3E}">
        <p14:creationId xmlns:p14="http://schemas.microsoft.com/office/powerpoint/2010/main" val="170284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3: context What is this project about, in general? What background will the audience need, so that they can understand what you did?</a:t>
            </a:r>
          </a:p>
          <a:p>
            <a:r>
              <a:rPr lang="en-US" dirty="0"/>
              <a:t>-Explain the role of each variable like in report introduction</a:t>
            </a:r>
          </a:p>
          <a:p>
            <a:r>
              <a:rPr lang="en-US" dirty="0"/>
              <a:t>-</a:t>
            </a:r>
          </a:p>
        </p:txBody>
      </p:sp>
      <p:sp>
        <p:nvSpPr>
          <p:cNvPr id="4" name="Slide Number Placeholder 3"/>
          <p:cNvSpPr>
            <a:spLocks noGrp="1"/>
          </p:cNvSpPr>
          <p:nvPr>
            <p:ph type="sldNum" sz="quarter" idx="5"/>
          </p:nvPr>
        </p:nvSpPr>
        <p:spPr/>
        <p:txBody>
          <a:bodyPr/>
          <a:lstStyle/>
          <a:p>
            <a:fld id="{ECB2E4E6-DF31-486A-94B9-170EE188D0C1}" type="slidenum">
              <a:rPr lang="en-US" smtClean="0"/>
              <a:t>6</a:t>
            </a:fld>
            <a:endParaRPr lang="en-US"/>
          </a:p>
        </p:txBody>
      </p:sp>
    </p:spTree>
    <p:extLst>
      <p:ext uri="{BB962C8B-B14F-4D97-AF65-F5344CB8AC3E}">
        <p14:creationId xmlns:p14="http://schemas.microsoft.com/office/powerpoint/2010/main" val="27658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6: approach A simple statement about how you’ll do this. Is this a geospatial project? Interviews? </a:t>
            </a:r>
          </a:p>
          <a:p>
            <a:endParaRPr lang="en-US" dirty="0"/>
          </a:p>
        </p:txBody>
      </p:sp>
      <p:sp>
        <p:nvSpPr>
          <p:cNvPr id="4" name="Slide Number Placeholder 3"/>
          <p:cNvSpPr>
            <a:spLocks noGrp="1"/>
          </p:cNvSpPr>
          <p:nvPr>
            <p:ph type="sldNum" sz="quarter" idx="5"/>
          </p:nvPr>
        </p:nvSpPr>
        <p:spPr/>
        <p:txBody>
          <a:bodyPr/>
          <a:lstStyle/>
          <a:p>
            <a:fld id="{ECB2E4E6-DF31-486A-94B9-170EE188D0C1}" type="slidenum">
              <a:rPr lang="en-US" smtClean="0"/>
              <a:t>7</a:t>
            </a:fld>
            <a:endParaRPr lang="en-US"/>
          </a:p>
        </p:txBody>
      </p:sp>
    </p:spTree>
    <p:extLst>
      <p:ext uri="{BB962C8B-B14F-4D97-AF65-F5344CB8AC3E}">
        <p14:creationId xmlns:p14="http://schemas.microsoft.com/office/powerpoint/2010/main" val="169147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7: methods (as far as you can say) You will probably have specific methods for each of your itemized objectives. You probably won’t have these fleshed out just yet; again, the purpose of these presentations is to give us an opportunity to refine these with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https://www.ictinternational.com/products/tdp/tdp-thermal-dissipation-granier/</a:t>
            </a:r>
          </a:p>
          <a:p>
            <a:r>
              <a:rPr lang="en-US" dirty="0"/>
              <a:t>https://camdenl08.wordpress.com/2014/04/14/sap-flow/</a:t>
            </a:r>
          </a:p>
        </p:txBody>
      </p:sp>
      <p:sp>
        <p:nvSpPr>
          <p:cNvPr id="4" name="Slide Number Placeholder 3"/>
          <p:cNvSpPr>
            <a:spLocks noGrp="1"/>
          </p:cNvSpPr>
          <p:nvPr>
            <p:ph type="sldNum" sz="quarter" idx="5"/>
          </p:nvPr>
        </p:nvSpPr>
        <p:spPr/>
        <p:txBody>
          <a:bodyPr/>
          <a:lstStyle/>
          <a:p>
            <a:fld id="{ECB2E4E6-DF31-486A-94B9-170EE188D0C1}" type="slidenum">
              <a:rPr lang="en-US" smtClean="0"/>
              <a:t>8</a:t>
            </a:fld>
            <a:endParaRPr lang="en-US"/>
          </a:p>
        </p:txBody>
      </p:sp>
    </p:spTree>
    <p:extLst>
      <p:ext uri="{BB962C8B-B14F-4D97-AF65-F5344CB8AC3E}">
        <p14:creationId xmlns:p14="http://schemas.microsoft.com/office/powerpoint/2010/main" val="375097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talk through</a:t>
            </a:r>
          </a:p>
          <a:p>
            <a:r>
              <a:rPr lang="en-US" dirty="0"/>
              <a:t> mention probe t test and elaborate next slide</a:t>
            </a:r>
          </a:p>
          <a:p>
            <a:r>
              <a:rPr lang="en-US" dirty="0"/>
              <a:t>scaling</a:t>
            </a:r>
          </a:p>
        </p:txBody>
      </p:sp>
      <p:sp>
        <p:nvSpPr>
          <p:cNvPr id="4" name="Slide Number Placeholder 3"/>
          <p:cNvSpPr>
            <a:spLocks noGrp="1"/>
          </p:cNvSpPr>
          <p:nvPr>
            <p:ph type="sldNum" sz="quarter" idx="5"/>
          </p:nvPr>
        </p:nvSpPr>
        <p:spPr/>
        <p:txBody>
          <a:bodyPr/>
          <a:lstStyle/>
          <a:p>
            <a:fld id="{ECB2E4E6-DF31-486A-94B9-170EE188D0C1}" type="slidenum">
              <a:rPr lang="en-US" smtClean="0"/>
              <a:t>9</a:t>
            </a:fld>
            <a:endParaRPr lang="en-US"/>
          </a:p>
        </p:txBody>
      </p:sp>
    </p:spTree>
    <p:extLst>
      <p:ext uri="{BB962C8B-B14F-4D97-AF65-F5344CB8AC3E}">
        <p14:creationId xmlns:p14="http://schemas.microsoft.com/office/powerpoint/2010/main" val="157790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458946A-21F7-4526-BD4D-D83A2818F327}"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38163664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8946A-21F7-4526-BD4D-D83A2818F327}"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402671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8946A-21F7-4526-BD4D-D83A2818F327}"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206048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8946A-21F7-4526-BD4D-D83A2818F327}"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1403699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458946A-21F7-4526-BD4D-D83A2818F327}"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7443590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458946A-21F7-4526-BD4D-D83A2818F327}" type="datetimeFigureOut">
              <a:rPr lang="en-US" smtClean="0"/>
              <a:t>12/8/2022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67626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458946A-21F7-4526-BD4D-D83A2818F327}"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80CF1-A8D5-4A96-93EC-A8E48027D18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3484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58946A-21F7-4526-BD4D-D83A2818F327}"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302592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8946A-21F7-4526-BD4D-D83A2818F327}"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988208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458946A-21F7-4526-BD4D-D83A2818F327}" type="datetimeFigureOut">
              <a:rPr lang="en-US" smtClean="0"/>
              <a:t>12/8/2022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126079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458946A-21F7-4526-BD4D-D83A2818F327}" type="datetimeFigureOut">
              <a:rPr lang="en-US" smtClean="0"/>
              <a:t>12/8/2022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7D80CF1-A8D5-4A96-93EC-A8E48027D189}" type="slidenum">
              <a:rPr lang="en-US" smtClean="0"/>
              <a:t>‹#›</a:t>
            </a:fld>
            <a:endParaRPr lang="en-US"/>
          </a:p>
        </p:txBody>
      </p:sp>
    </p:spTree>
    <p:extLst>
      <p:ext uri="{BB962C8B-B14F-4D97-AF65-F5344CB8AC3E}">
        <p14:creationId xmlns:p14="http://schemas.microsoft.com/office/powerpoint/2010/main" val="996636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458946A-21F7-4526-BD4D-D83A2818F327}" type="datetimeFigureOut">
              <a:rPr lang="en-US" smtClean="0"/>
              <a:t>12/8/2022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7D80CF1-A8D5-4A96-93EC-A8E48027D189}" type="slidenum">
              <a:rPr lang="en-US" smtClean="0"/>
              <a:t>‹#›</a:t>
            </a:fld>
            <a:endParaRPr lang="en-US"/>
          </a:p>
        </p:txBody>
      </p:sp>
    </p:spTree>
    <p:extLst>
      <p:ext uri="{BB962C8B-B14F-4D97-AF65-F5344CB8AC3E}">
        <p14:creationId xmlns:p14="http://schemas.microsoft.com/office/powerpoint/2010/main" val="28068781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C4A1-14D6-91B4-0E63-CE2A9D4F5D3A}"/>
              </a:ext>
            </a:extLst>
          </p:cNvPr>
          <p:cNvSpPr>
            <a:spLocks noGrp="1"/>
          </p:cNvSpPr>
          <p:nvPr>
            <p:ph type="ctrTitle"/>
          </p:nvPr>
        </p:nvSpPr>
        <p:spPr>
          <a:xfrm>
            <a:off x="504981" y="833686"/>
            <a:ext cx="6524685" cy="3263119"/>
          </a:xfrm>
          <a:noFill/>
          <a:ln>
            <a:solidFill>
              <a:schemeClr val="bg1"/>
            </a:solidFill>
          </a:ln>
        </p:spPr>
        <p:txBody>
          <a:bodyPr>
            <a:normAutofit/>
          </a:bodyPr>
          <a:lstStyle/>
          <a:p>
            <a:r>
              <a:rPr lang="en-US" sz="3400" dirty="0">
                <a:solidFill>
                  <a:schemeClr val="bg1"/>
                </a:solidFill>
                <a:effectLst/>
                <a:latin typeface="+mn-lt"/>
                <a:ea typeface="Times New Roman" panose="02020603050405020304" pitchFamily="18" charset="0"/>
                <a:cs typeface="Arial" panose="020B0604020202020204" pitchFamily="34" charset="0"/>
              </a:rPr>
              <a:t>Impacts of Genetic Variation and Silvicultural Treatments on Loblolly Pine Water Use </a:t>
            </a:r>
            <a:endParaRPr lang="en-US" sz="3400" dirty="0">
              <a:solidFill>
                <a:schemeClr val="bg1"/>
              </a:solidFill>
              <a:latin typeface="+mn-lt"/>
            </a:endParaRPr>
          </a:p>
        </p:txBody>
      </p:sp>
      <p:sp>
        <p:nvSpPr>
          <p:cNvPr id="3" name="Subtitle 2">
            <a:extLst>
              <a:ext uri="{FF2B5EF4-FFF2-40B4-BE49-F238E27FC236}">
                <a16:creationId xmlns:a16="http://schemas.microsoft.com/office/drawing/2014/main" id="{B83A607E-0B7F-5A4C-94F0-70C4A213B3F2}"/>
              </a:ext>
            </a:extLst>
          </p:cNvPr>
          <p:cNvSpPr>
            <a:spLocks noGrp="1"/>
          </p:cNvSpPr>
          <p:nvPr>
            <p:ph type="subTitle" idx="1"/>
          </p:nvPr>
        </p:nvSpPr>
        <p:spPr>
          <a:xfrm>
            <a:off x="790511" y="4392754"/>
            <a:ext cx="5911155" cy="1199683"/>
          </a:xfrm>
        </p:spPr>
        <p:txBody>
          <a:bodyPr>
            <a:normAutofit/>
          </a:bodyPr>
          <a:lstStyle/>
          <a:p>
            <a:pPr>
              <a:lnSpc>
                <a:spcPct val="90000"/>
              </a:lnSpc>
            </a:pPr>
            <a:r>
              <a:rPr lang="en-US" sz="1900">
                <a:solidFill>
                  <a:schemeClr val="bg1"/>
                </a:solidFill>
              </a:rPr>
              <a:t>By</a:t>
            </a:r>
          </a:p>
          <a:p>
            <a:pPr>
              <a:lnSpc>
                <a:spcPct val="90000"/>
              </a:lnSpc>
            </a:pPr>
            <a:r>
              <a:rPr lang="en-US" sz="1900">
                <a:solidFill>
                  <a:schemeClr val="bg1"/>
                </a:solidFill>
              </a:rPr>
              <a:t>Azura Liu</a:t>
            </a:r>
          </a:p>
          <a:p>
            <a:pPr marL="0" marR="0">
              <a:lnSpc>
                <a:spcPct val="90000"/>
              </a:lnSpc>
            </a:pPr>
            <a:r>
              <a:rPr lang="en-US" sz="1900">
                <a:solidFill>
                  <a:schemeClr val="bg1"/>
                </a:solidFill>
                <a:effectLst/>
                <a:ea typeface="Times New Roman" panose="02020603050405020304" pitchFamily="18" charset="0"/>
                <a:cs typeface="Arial" panose="020B0604020202020204" pitchFamily="34" charset="0"/>
              </a:rPr>
              <a:t>Dr. Sari Palmroth, Advisor, Dr. Christopher Maier, Advisor </a:t>
            </a:r>
            <a:endParaRPr lang="en-US" sz="1900">
              <a:solidFill>
                <a:schemeClr val="bg1"/>
              </a:solidFill>
              <a:effectLst/>
              <a:ea typeface="Times New Roman" panose="02020603050405020304" pitchFamily="18" charset="0"/>
            </a:endParaRPr>
          </a:p>
          <a:p>
            <a:pPr>
              <a:lnSpc>
                <a:spcPct val="90000"/>
              </a:lnSpc>
            </a:pPr>
            <a:endParaRPr lang="en-US" sz="1900">
              <a:solidFill>
                <a:schemeClr val="bg1"/>
              </a:solidFill>
            </a:endParaRPr>
          </a:p>
        </p:txBody>
      </p:sp>
      <p:pic>
        <p:nvPicPr>
          <p:cNvPr id="4" name="Picture 3">
            <a:extLst>
              <a:ext uri="{FF2B5EF4-FFF2-40B4-BE49-F238E27FC236}">
                <a16:creationId xmlns:a16="http://schemas.microsoft.com/office/drawing/2014/main" id="{E6093364-E9FF-F1F9-DF28-C4863B15EE07}"/>
              </a:ext>
            </a:extLst>
          </p:cNvPr>
          <p:cNvPicPr>
            <a:picLocks noChangeAspect="1"/>
          </p:cNvPicPr>
          <p:nvPr/>
        </p:nvPicPr>
        <p:blipFill>
          <a:blip r:embed="rId3"/>
          <a:stretch>
            <a:fillRect/>
          </a:stretch>
        </p:blipFill>
        <p:spPr>
          <a:xfrm>
            <a:off x="7568846" y="769545"/>
            <a:ext cx="4612415" cy="5003934"/>
          </a:xfrm>
          <a:prstGeom prst="rect">
            <a:avLst/>
          </a:prstGeom>
        </p:spPr>
      </p:pic>
    </p:spTree>
    <p:extLst>
      <p:ext uri="{BB962C8B-B14F-4D97-AF65-F5344CB8AC3E}">
        <p14:creationId xmlns:p14="http://schemas.microsoft.com/office/powerpoint/2010/main" val="7026193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06EA8-177F-6B6A-D44A-1A4E306D97C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Method: Statistical Analysis</a:t>
            </a:r>
          </a:p>
        </p:txBody>
      </p:sp>
      <p:graphicFrame>
        <p:nvGraphicFramePr>
          <p:cNvPr id="5" name="Content Placeholder 2">
            <a:extLst>
              <a:ext uri="{FF2B5EF4-FFF2-40B4-BE49-F238E27FC236}">
                <a16:creationId xmlns:a16="http://schemas.microsoft.com/office/drawing/2014/main" id="{5552FBD6-F683-D7B9-84C8-FF01FEB54982}"/>
              </a:ext>
            </a:extLst>
          </p:cNvPr>
          <p:cNvGraphicFramePr>
            <a:graphicFrameLocks noGrp="1"/>
          </p:cNvGraphicFramePr>
          <p:nvPr>
            <p:ph idx="1"/>
            <p:extLst>
              <p:ext uri="{D42A27DB-BD31-4B8C-83A1-F6EECF244321}">
                <p14:modId xmlns:p14="http://schemas.microsoft.com/office/powerpoint/2010/main" val="610541429"/>
              </p:ext>
            </p:extLst>
          </p:nvPr>
        </p:nvGraphicFramePr>
        <p:xfrm>
          <a:off x="5149694" y="669649"/>
          <a:ext cx="6546907" cy="5082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6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FE0EC2-7820-2929-2EDD-1616F87DFD3C}"/>
              </a:ext>
            </a:extLst>
          </p:cNvPr>
          <p:cNvSpPr txBox="1">
            <a:spLocks/>
          </p:cNvSpPr>
          <p:nvPr/>
        </p:nvSpPr>
        <p:spPr bwMode="black">
          <a:xfrm>
            <a:off x="804672" y="2386744"/>
            <a:ext cx="4486656"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000"/>
              <a:t>Results: Sapwood, &amp; Sapflow</a:t>
            </a:r>
          </a:p>
        </p:txBody>
      </p:sp>
      <p:pic>
        <p:nvPicPr>
          <p:cNvPr id="10" name="Picture 9" descr="Chart, bar chart&#10;&#10;Description automatically generated">
            <a:extLst>
              <a:ext uri="{FF2B5EF4-FFF2-40B4-BE49-F238E27FC236}">
                <a16:creationId xmlns:a16="http://schemas.microsoft.com/office/drawing/2014/main" id="{575DD1A7-1819-7F53-FEDA-FADE4C769EB4}"/>
              </a:ext>
            </a:extLst>
          </p:cNvPr>
          <p:cNvPicPr>
            <a:picLocks noChangeAspect="1"/>
          </p:cNvPicPr>
          <p:nvPr/>
        </p:nvPicPr>
        <p:blipFill rotWithShape="1">
          <a:blip r:embed="rId3">
            <a:extLst>
              <a:ext uri="{28A0092B-C50C-407E-A947-70E740481C1C}">
                <a14:useLocalDpi xmlns:a14="http://schemas.microsoft.com/office/drawing/2010/main" val="0"/>
              </a:ext>
            </a:extLst>
          </a:blip>
          <a:srcRect l="49924" r="-517" b="2"/>
          <a:stretch/>
        </p:blipFill>
        <p:spPr bwMode="auto">
          <a:xfrm>
            <a:off x="5337829" y="1"/>
            <a:ext cx="6939260" cy="6858000"/>
          </a:xfrm>
          <a:prstGeom prst="rect">
            <a:avLst/>
          </a:prstGeom>
          <a:noFill/>
        </p:spPr>
      </p:pic>
      <p:pic>
        <p:nvPicPr>
          <p:cNvPr id="3" name="Picture 2">
            <a:extLst>
              <a:ext uri="{FF2B5EF4-FFF2-40B4-BE49-F238E27FC236}">
                <a16:creationId xmlns:a16="http://schemas.microsoft.com/office/drawing/2014/main" id="{BCCDE2AE-3FA3-22C4-9C3E-7F6659DAD3DE}"/>
              </a:ext>
            </a:extLst>
          </p:cNvPr>
          <p:cNvPicPr>
            <a:picLocks noChangeAspect="1"/>
          </p:cNvPicPr>
          <p:nvPr/>
        </p:nvPicPr>
        <p:blipFill rotWithShape="1">
          <a:blip r:embed="rId4"/>
          <a:srcRect l="20767" r="42443" b="95956"/>
          <a:stretch/>
        </p:blipFill>
        <p:spPr>
          <a:xfrm>
            <a:off x="5337829" y="0"/>
            <a:ext cx="4810674" cy="264695"/>
          </a:xfrm>
          <a:prstGeom prst="rect">
            <a:avLst/>
          </a:prstGeom>
        </p:spPr>
      </p:pic>
    </p:spTree>
    <p:extLst>
      <p:ext uri="{BB962C8B-B14F-4D97-AF65-F5344CB8AC3E}">
        <p14:creationId xmlns:p14="http://schemas.microsoft.com/office/powerpoint/2010/main" val="386849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DF71E9-04EC-F116-5826-283C466CAD83}"/>
              </a:ext>
            </a:extLst>
          </p:cNvPr>
          <p:cNvSpPr>
            <a:spLocks noGrp="1"/>
          </p:cNvSpPr>
          <p:nvPr>
            <p:ph type="title"/>
          </p:nvPr>
        </p:nvSpPr>
        <p:spPr>
          <a:xfrm>
            <a:off x="2008543" y="280144"/>
            <a:ext cx="7869481" cy="687419"/>
          </a:xfrm>
          <a:solidFill>
            <a:schemeClr val="accent2"/>
          </a:solidFill>
          <a:ln w="28575">
            <a:solidFill>
              <a:srgbClr val="0D7371"/>
            </a:solidFill>
          </a:ln>
        </p:spPr>
        <p:txBody>
          <a:bodyPr>
            <a:normAutofit fontScale="90000"/>
          </a:bodyPr>
          <a:lstStyle/>
          <a:p>
            <a:r>
              <a:rPr lang="en-US" dirty="0">
                <a:solidFill>
                  <a:schemeClr val="bg1"/>
                </a:solidFill>
              </a:rPr>
              <a:t>Results: Seasonal Trend</a:t>
            </a:r>
          </a:p>
        </p:txBody>
      </p:sp>
      <p:sp>
        <p:nvSpPr>
          <p:cNvPr id="3" name="Content Placeholder 2">
            <a:extLst>
              <a:ext uri="{FF2B5EF4-FFF2-40B4-BE49-F238E27FC236}">
                <a16:creationId xmlns:a16="http://schemas.microsoft.com/office/drawing/2014/main" id="{430F90BD-51F6-98F1-80A2-C653784B7CF1}"/>
              </a:ext>
            </a:extLst>
          </p:cNvPr>
          <p:cNvSpPr>
            <a:spLocks noGrp="1"/>
          </p:cNvSpPr>
          <p:nvPr>
            <p:ph idx="1"/>
          </p:nvPr>
        </p:nvSpPr>
        <p:spPr/>
        <p:txBody>
          <a:bodyPr/>
          <a:lstStyle/>
          <a:p>
            <a:endParaRPr lang="en-US"/>
          </a:p>
        </p:txBody>
      </p:sp>
      <p:pic>
        <p:nvPicPr>
          <p:cNvPr id="4" name="Picture 3" descr="Chart, histogram&#10;&#10;Description automatically generated">
            <a:extLst>
              <a:ext uri="{FF2B5EF4-FFF2-40B4-BE49-F238E27FC236}">
                <a16:creationId xmlns:a16="http://schemas.microsoft.com/office/drawing/2014/main" id="{654084E3-3C0F-5177-7643-2F1ECDB379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039" y="1551289"/>
            <a:ext cx="9209922" cy="4604961"/>
          </a:xfrm>
          <a:prstGeom prst="rect">
            <a:avLst/>
          </a:prstGeom>
          <a:noFill/>
          <a:ln>
            <a:noFill/>
          </a:ln>
        </p:spPr>
      </p:pic>
    </p:spTree>
    <p:extLst>
      <p:ext uri="{BB962C8B-B14F-4D97-AF65-F5344CB8AC3E}">
        <p14:creationId xmlns:p14="http://schemas.microsoft.com/office/powerpoint/2010/main" val="5857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D1C4-98EB-F830-2FDC-1E2EB2A621DF}"/>
              </a:ext>
            </a:extLst>
          </p:cNvPr>
          <p:cNvSpPr>
            <a:spLocks noGrp="1"/>
          </p:cNvSpPr>
          <p:nvPr>
            <p:ph type="title"/>
          </p:nvPr>
        </p:nvSpPr>
        <p:spPr>
          <a:xfrm>
            <a:off x="2008543" y="280144"/>
            <a:ext cx="7869481" cy="687419"/>
          </a:xfrm>
          <a:solidFill>
            <a:schemeClr val="accent2"/>
          </a:solidFill>
          <a:ln w="28575">
            <a:solidFill>
              <a:srgbClr val="0D7371"/>
            </a:solidFill>
          </a:ln>
        </p:spPr>
        <p:txBody>
          <a:bodyPr>
            <a:normAutofit fontScale="90000"/>
          </a:bodyPr>
          <a:lstStyle/>
          <a:p>
            <a:r>
              <a:rPr lang="en-US">
                <a:solidFill>
                  <a:schemeClr val="bg1"/>
                </a:solidFill>
              </a:rPr>
              <a:t>Results: Environmental Variables</a:t>
            </a:r>
            <a:endParaRPr lang="en-US" dirty="0">
              <a:solidFill>
                <a:schemeClr val="bg1"/>
              </a:solidFill>
            </a:endParaRPr>
          </a:p>
        </p:txBody>
      </p:sp>
      <p:sp>
        <p:nvSpPr>
          <p:cNvPr id="5" name="Content Placeholder 4">
            <a:extLst>
              <a:ext uri="{FF2B5EF4-FFF2-40B4-BE49-F238E27FC236}">
                <a16:creationId xmlns:a16="http://schemas.microsoft.com/office/drawing/2014/main" id="{FAA3FA08-C571-F1B0-00F2-4834F9C9230A}"/>
              </a:ext>
            </a:extLst>
          </p:cNvPr>
          <p:cNvSpPr>
            <a:spLocks noGrp="1"/>
          </p:cNvSpPr>
          <p:nvPr>
            <p:ph idx="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4E3D68D3-B492-FD21-8AFE-48C0E80E91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2613" y="1599983"/>
            <a:ext cx="9526773" cy="4763387"/>
          </a:xfrm>
          <a:prstGeom prst="rect">
            <a:avLst/>
          </a:prstGeom>
          <a:noFill/>
          <a:ln>
            <a:noFill/>
          </a:ln>
        </p:spPr>
      </p:pic>
    </p:spTree>
    <p:extLst>
      <p:ext uri="{BB962C8B-B14F-4D97-AF65-F5344CB8AC3E}">
        <p14:creationId xmlns:p14="http://schemas.microsoft.com/office/powerpoint/2010/main" val="40771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277845C-1874-D96A-FC84-786E86FE0F8E}"/>
              </a:ext>
            </a:extLst>
          </p:cNvPr>
          <p:cNvSpPr txBox="1">
            <a:spLocks/>
          </p:cNvSpPr>
          <p:nvPr/>
        </p:nvSpPr>
        <p:spPr bwMode="black">
          <a:xfrm>
            <a:off x="1976645" y="5851604"/>
            <a:ext cx="7869481" cy="687419"/>
          </a:xfrm>
          <a:prstGeom prst="rect">
            <a:avLst/>
          </a:prstGeom>
          <a:solidFill>
            <a:schemeClr val="accent2"/>
          </a:solidFill>
          <a:ln w="28575" cap="sq">
            <a:solidFill>
              <a:srgbClr val="0D7371"/>
            </a:solidFill>
            <a:miter lim="800000"/>
          </a:ln>
        </p:spPr>
        <p:txBody>
          <a:bodyPr vert="horz" lIns="182880" tIns="182880" rIns="182880" bIns="182880" rtlCol="0" anchor="ctr">
            <a:normAutofit fontScale="90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Results: Effect of VPD</a:t>
            </a:r>
          </a:p>
        </p:txBody>
      </p:sp>
      <p:pic>
        <p:nvPicPr>
          <p:cNvPr id="16" name="Picture 15">
            <a:extLst>
              <a:ext uri="{FF2B5EF4-FFF2-40B4-BE49-F238E27FC236}">
                <a16:creationId xmlns:a16="http://schemas.microsoft.com/office/drawing/2014/main" id="{D35805BD-2B0D-F318-0C92-F2F90E56BEE5}"/>
              </a:ext>
            </a:extLst>
          </p:cNvPr>
          <p:cNvPicPr>
            <a:picLocks noChangeAspect="1"/>
          </p:cNvPicPr>
          <p:nvPr/>
        </p:nvPicPr>
        <p:blipFill rotWithShape="1">
          <a:blip r:embed="rId3"/>
          <a:srcRect l="-1" r="-1416"/>
          <a:stretch/>
        </p:blipFill>
        <p:spPr>
          <a:xfrm>
            <a:off x="3180127" y="318977"/>
            <a:ext cx="5462515" cy="5386238"/>
          </a:xfrm>
          <a:prstGeom prst="rect">
            <a:avLst/>
          </a:prstGeom>
        </p:spPr>
      </p:pic>
    </p:spTree>
    <p:extLst>
      <p:ext uri="{BB962C8B-B14F-4D97-AF65-F5344CB8AC3E}">
        <p14:creationId xmlns:p14="http://schemas.microsoft.com/office/powerpoint/2010/main" val="425973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2E9EC-B107-F06C-53E6-0604AE33EC7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Conclusion</a:t>
            </a:r>
          </a:p>
        </p:txBody>
      </p:sp>
      <p:sp>
        <p:nvSpPr>
          <p:cNvPr id="7" name="Content Placeholder 2">
            <a:extLst>
              <a:ext uri="{FF2B5EF4-FFF2-40B4-BE49-F238E27FC236}">
                <a16:creationId xmlns:a16="http://schemas.microsoft.com/office/drawing/2014/main" id="{31A9CBB4-1B49-11FB-FD56-1C13FA3791B9}"/>
              </a:ext>
            </a:extLst>
          </p:cNvPr>
          <p:cNvSpPr>
            <a:spLocks noGrp="1"/>
          </p:cNvSpPr>
          <p:nvPr>
            <p:ph idx="1"/>
          </p:nvPr>
        </p:nvSpPr>
        <p:spPr>
          <a:xfrm>
            <a:off x="5591695" y="1402080"/>
            <a:ext cx="5320696" cy="4053840"/>
          </a:xfrm>
        </p:spPr>
        <p:txBody>
          <a:bodyPr anchor="ctr">
            <a:normAutofit/>
          </a:bodyPr>
          <a:lstStyle/>
          <a:p>
            <a:r>
              <a:rPr lang="en-US" dirty="0"/>
              <a:t>Density and genotype had significant effects on </a:t>
            </a:r>
            <a:r>
              <a:rPr lang="en-US" dirty="0" err="1"/>
              <a:t>sapflux</a:t>
            </a:r>
            <a:r>
              <a:rPr lang="en-US" dirty="0"/>
              <a:t>, sapwood, </a:t>
            </a:r>
            <a:r>
              <a:rPr lang="en-US" dirty="0" err="1"/>
              <a:t>sapflow</a:t>
            </a:r>
            <a:r>
              <a:rPr lang="en-US" dirty="0"/>
              <a:t>, and transpiration response to water availability in the air and soil.</a:t>
            </a:r>
          </a:p>
          <a:p>
            <a:r>
              <a:rPr lang="en-US" dirty="0"/>
              <a:t>When genotype B (narrow crown) and C (broadest crown) were planted in a density unfavorable to their innate crown architecture, they showed consistently lower </a:t>
            </a:r>
            <a:r>
              <a:rPr lang="en-US" dirty="0" err="1"/>
              <a:t>sapflow</a:t>
            </a:r>
            <a:r>
              <a:rPr lang="en-US" dirty="0"/>
              <a:t> and lower transpiration response to water availability in the air and soil. </a:t>
            </a:r>
          </a:p>
          <a:p>
            <a:r>
              <a:rPr lang="en-US" dirty="0"/>
              <a:t>Though </a:t>
            </a:r>
            <a:r>
              <a:rPr lang="en-US" dirty="0" err="1"/>
              <a:t>saflow</a:t>
            </a:r>
            <a:r>
              <a:rPr lang="en-US" dirty="0"/>
              <a:t> was the highest when genotype B was planted under high density and when genotype C was planted under low density, sapwood area was consistently highest in broadest-crowned genotype C. </a:t>
            </a:r>
          </a:p>
        </p:txBody>
      </p:sp>
    </p:spTree>
    <p:extLst>
      <p:ext uri="{BB962C8B-B14F-4D97-AF65-F5344CB8AC3E}">
        <p14:creationId xmlns:p14="http://schemas.microsoft.com/office/powerpoint/2010/main" val="2459631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6BD10-3BD0-83DB-58FC-6D92529D581E}"/>
              </a:ext>
            </a:extLst>
          </p:cNvPr>
          <p:cNvPicPr>
            <a:picLocks noChangeAspect="1"/>
          </p:cNvPicPr>
          <p:nvPr/>
        </p:nvPicPr>
        <p:blipFill rotWithShape="1">
          <a:blip r:embed="rId3"/>
          <a:srcRect l="-1" r="28551"/>
          <a:stretch/>
        </p:blipFill>
        <p:spPr>
          <a:xfrm>
            <a:off x="0" y="0"/>
            <a:ext cx="7347098" cy="6827773"/>
          </a:xfrm>
          <a:prstGeom prst="rect">
            <a:avLst/>
          </a:prstGeom>
        </p:spPr>
      </p:pic>
      <p:sp>
        <p:nvSpPr>
          <p:cNvPr id="2" name="Title 1">
            <a:extLst>
              <a:ext uri="{FF2B5EF4-FFF2-40B4-BE49-F238E27FC236}">
                <a16:creationId xmlns:a16="http://schemas.microsoft.com/office/drawing/2014/main" id="{D496BAE9-D1DD-9B54-D610-B6F9DF3ED9BB}"/>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en-US">
                <a:solidFill>
                  <a:schemeClr val="tx1">
                    <a:lumMod val="85000"/>
                    <a:lumOff val="15000"/>
                  </a:schemeClr>
                </a:solidFill>
              </a:rPr>
              <a:t>Broader Impact</a:t>
            </a:r>
          </a:p>
        </p:txBody>
      </p:sp>
      <p:sp>
        <p:nvSpPr>
          <p:cNvPr id="11" name="Rectangle 10">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8BF29-2F6C-33CA-49EE-2707DB9B2A47}"/>
              </a:ext>
            </a:extLst>
          </p:cNvPr>
          <p:cNvSpPr txBox="1"/>
          <p:nvPr/>
        </p:nvSpPr>
        <p:spPr>
          <a:xfrm>
            <a:off x="3700130" y="6581552"/>
            <a:ext cx="871870" cy="246221"/>
          </a:xfrm>
          <a:prstGeom prst="rect">
            <a:avLst/>
          </a:prstGeom>
          <a:noFill/>
        </p:spPr>
        <p:txBody>
          <a:bodyPr wrap="square" rtlCol="0">
            <a:spAutoFit/>
          </a:bodyPr>
          <a:lstStyle/>
          <a:p>
            <a:pPr>
              <a:spcAft>
                <a:spcPts val="600"/>
              </a:spcAft>
            </a:pPr>
            <a:r>
              <a:rPr lang="en-US" sz="1000">
                <a:solidFill>
                  <a:schemeClr val="bg1">
                    <a:lumMod val="85000"/>
                  </a:schemeClr>
                </a:solidFill>
              </a:rPr>
              <a:t>@ArborGen</a:t>
            </a:r>
          </a:p>
        </p:txBody>
      </p:sp>
      <p:sp>
        <p:nvSpPr>
          <p:cNvPr id="9" name="TextBox 8">
            <a:extLst>
              <a:ext uri="{FF2B5EF4-FFF2-40B4-BE49-F238E27FC236}">
                <a16:creationId xmlns:a16="http://schemas.microsoft.com/office/drawing/2014/main" id="{9A5A98EC-CD8B-DF28-AE83-8B3F4DB3E5D6}"/>
              </a:ext>
            </a:extLst>
          </p:cNvPr>
          <p:cNvSpPr txBox="1"/>
          <p:nvPr/>
        </p:nvSpPr>
        <p:spPr>
          <a:xfrm>
            <a:off x="7885955" y="1542914"/>
            <a:ext cx="3625561" cy="3785652"/>
          </a:xfrm>
          <a:prstGeom prst="rect">
            <a:avLst/>
          </a:prstGeom>
          <a:noFill/>
        </p:spPr>
        <p:txBody>
          <a:bodyPr wrap="square" rtlCol="0">
            <a:spAutoFit/>
          </a:bodyPr>
          <a:lstStyle/>
          <a:p>
            <a:pPr marL="285750" indent="-285750">
              <a:buFont typeface="Arial" panose="020B0604020202020204" pitchFamily="34" charset="0"/>
              <a:buChar char="•"/>
            </a:pPr>
            <a:r>
              <a:rPr lang="en-US" sz="2000" i="1" dirty="0">
                <a:solidFill>
                  <a:schemeClr val="bg1"/>
                </a:solidFill>
              </a:rPr>
              <a:t>P. taeda </a:t>
            </a:r>
            <a:r>
              <a:rPr lang="en-US" sz="2000" dirty="0">
                <a:solidFill>
                  <a:schemeClr val="bg1"/>
                </a:solidFill>
              </a:rPr>
              <a:t>is of high ecological and economical potentials</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Management</a:t>
            </a:r>
          </a:p>
          <a:p>
            <a:pPr marL="742950" lvl="1" indent="-285750">
              <a:buFont typeface="Arial" panose="020B0604020202020204" pitchFamily="34" charset="0"/>
              <a:buChar char="•"/>
            </a:pPr>
            <a:r>
              <a:rPr lang="en-US" sz="2000" dirty="0">
                <a:solidFill>
                  <a:schemeClr val="bg1"/>
                </a:solidFill>
              </a:rPr>
              <a:t>Genetic selection</a:t>
            </a:r>
          </a:p>
          <a:p>
            <a:pPr marL="742950" lvl="1" indent="-285750">
              <a:buFont typeface="Arial" panose="020B0604020202020204" pitchFamily="34" charset="0"/>
              <a:buChar char="•"/>
            </a:pPr>
            <a:r>
              <a:rPr lang="en-US" sz="2000" dirty="0">
                <a:solidFill>
                  <a:schemeClr val="bg1"/>
                </a:solidFill>
              </a:rPr>
              <a:t>Environment control</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Further research </a:t>
            </a:r>
          </a:p>
          <a:p>
            <a:pPr marL="742950" lvl="1" indent="-285750">
              <a:buFont typeface="Arial" panose="020B0604020202020204" pitchFamily="34" charset="0"/>
              <a:buChar char="•"/>
            </a:pPr>
            <a:r>
              <a:rPr lang="en-US" sz="2000" dirty="0">
                <a:solidFill>
                  <a:schemeClr val="bg1"/>
                </a:solidFill>
              </a:rPr>
              <a:t>Specific crown properties</a:t>
            </a:r>
          </a:p>
          <a:p>
            <a:pPr marL="742950" lvl="1" indent="-285750">
              <a:buFont typeface="Arial" panose="020B0604020202020204" pitchFamily="34" charset="0"/>
              <a:buChar char="•"/>
            </a:pPr>
            <a:r>
              <a:rPr lang="en-US" sz="2000" dirty="0">
                <a:solidFill>
                  <a:schemeClr val="bg1"/>
                </a:solidFill>
              </a:rPr>
              <a:t>Other locations?</a:t>
            </a:r>
          </a:p>
          <a:p>
            <a:pPr lvl="1"/>
            <a:endParaRPr lang="en-US" sz="2000" dirty="0">
              <a:solidFill>
                <a:schemeClr val="bg1"/>
              </a:solidFill>
            </a:endParaRPr>
          </a:p>
          <a:p>
            <a:pPr lvl="1"/>
            <a:endParaRPr lang="en-US" sz="2000" dirty="0">
              <a:solidFill>
                <a:schemeClr val="bg1"/>
              </a:solidFill>
            </a:endParaRPr>
          </a:p>
        </p:txBody>
      </p:sp>
    </p:spTree>
    <p:extLst>
      <p:ext uri="{BB962C8B-B14F-4D97-AF65-F5344CB8AC3E}">
        <p14:creationId xmlns:p14="http://schemas.microsoft.com/office/powerpoint/2010/main" val="122629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B8D8-6AD8-4619-94C8-AEEB835E43F9}"/>
              </a:ext>
            </a:extLst>
          </p:cNvPr>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Thank you</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0AF1A92-E253-41C9-C0A3-F904C02EAE19}"/>
              </a:ext>
            </a:extLst>
          </p:cNvPr>
          <p:cNvSpPr>
            <a:spLocks noGrp="1"/>
          </p:cNvSpPr>
          <p:nvPr>
            <p:ph type="subTitle" idx="1"/>
          </p:nvPr>
        </p:nvSpPr>
        <p:spPr>
          <a:xfrm>
            <a:off x="1867700" y="2007220"/>
            <a:ext cx="2357553" cy="2843560"/>
          </a:xfrm>
        </p:spPr>
        <p:txBody>
          <a:bodyPr anchor="ctr">
            <a:normAutofit/>
          </a:bodyPr>
          <a:lstStyle/>
          <a:p>
            <a:pPr algn="r"/>
            <a:r>
              <a:rPr lang="en-US" sz="2400" dirty="0">
                <a:solidFill>
                  <a:srgbClr val="FFFFFF"/>
                </a:solidFill>
              </a:rPr>
              <a:t>Questions?</a:t>
            </a:r>
          </a:p>
        </p:txBody>
      </p:sp>
    </p:spTree>
    <p:extLst>
      <p:ext uri="{BB962C8B-B14F-4D97-AF65-F5344CB8AC3E}">
        <p14:creationId xmlns:p14="http://schemas.microsoft.com/office/powerpoint/2010/main" val="26227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6682935-DB31-595A-FD69-C5D204E7E34E}"/>
              </a:ext>
            </a:extLst>
          </p:cNvPr>
          <p:cNvPicPr>
            <a:picLocks noGrp="1" noChangeAspect="1"/>
          </p:cNvPicPr>
          <p:nvPr>
            <p:ph type="pic" idx="1"/>
          </p:nvPr>
        </p:nvPicPr>
        <p:blipFill rotWithShape="1">
          <a:blip r:embed="rId3"/>
          <a:srcRect r="1334"/>
          <a:stretch/>
        </p:blipFill>
        <p:spPr>
          <a:xfrm>
            <a:off x="20" y="10"/>
            <a:ext cx="12191980" cy="6857990"/>
          </a:xfrm>
          <a:prstGeom prst="rect">
            <a:avLst/>
          </a:prstGeom>
        </p:spPr>
      </p:pic>
      <p:sp>
        <p:nvSpPr>
          <p:cNvPr id="2" name="Title 1">
            <a:extLst>
              <a:ext uri="{FF2B5EF4-FFF2-40B4-BE49-F238E27FC236}">
                <a16:creationId xmlns:a16="http://schemas.microsoft.com/office/drawing/2014/main" id="{9AE7C425-A0D1-F2F1-6B77-0E0B29AAE534}"/>
              </a:ext>
            </a:extLst>
          </p:cNvPr>
          <p:cNvSpPr>
            <a:spLocks noGrp="1"/>
          </p:cNvSpPr>
          <p:nvPr>
            <p:ph type="title"/>
          </p:nvPr>
        </p:nvSpPr>
        <p:spPr>
          <a:xfrm>
            <a:off x="3585290" y="724838"/>
            <a:ext cx="5611874" cy="975009"/>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Background</a:t>
            </a:r>
          </a:p>
        </p:txBody>
      </p:sp>
      <p:sp>
        <p:nvSpPr>
          <p:cNvPr id="13" name="TextBox 12">
            <a:extLst>
              <a:ext uri="{FF2B5EF4-FFF2-40B4-BE49-F238E27FC236}">
                <a16:creationId xmlns:a16="http://schemas.microsoft.com/office/drawing/2014/main" id="{3CFFCA1B-3B62-D94B-3F49-E3D118B89090}"/>
              </a:ext>
            </a:extLst>
          </p:cNvPr>
          <p:cNvSpPr txBox="1"/>
          <p:nvPr/>
        </p:nvSpPr>
        <p:spPr>
          <a:xfrm>
            <a:off x="2179655" y="2200939"/>
            <a:ext cx="8218988" cy="3416320"/>
          </a:xfrm>
          <a:prstGeom prst="rect">
            <a:avLst/>
          </a:prstGeom>
          <a:solidFill>
            <a:srgbClr val="000000">
              <a:alpha val="30196"/>
            </a:srgbClr>
          </a:solidFill>
        </p:spPr>
        <p:txBody>
          <a:bodyPr wrap="square" rtlCol="0">
            <a:spAutoFit/>
          </a:bodyPr>
          <a:lstStyle/>
          <a:p>
            <a:pPr marL="342900" indent="-342900">
              <a:buFont typeface="Arial" panose="020B0604020202020204" pitchFamily="34" charset="0"/>
              <a:buChar char="•"/>
            </a:pPr>
            <a:r>
              <a:rPr lang="en-US" sz="2400" dirty="0"/>
              <a:t>Part of a larger project:</a:t>
            </a:r>
          </a:p>
          <a:p>
            <a:pPr marL="800100" lvl="1" indent="-342900">
              <a:buFont typeface="Arial" panose="020B0604020202020204" pitchFamily="34" charset="0"/>
              <a:buChar char="•"/>
            </a:pPr>
            <a:r>
              <a:rPr lang="en-US" sz="2400" dirty="0"/>
              <a:t>North Carolina State University</a:t>
            </a:r>
          </a:p>
          <a:p>
            <a:pPr marL="800100" lvl="1" indent="-342900">
              <a:buFont typeface="Arial" panose="020B0604020202020204" pitchFamily="34" charset="0"/>
              <a:buChar char="•"/>
            </a:pPr>
            <a:r>
              <a:rPr lang="en-US" sz="2400" dirty="0"/>
              <a:t>Virginia Tech</a:t>
            </a:r>
          </a:p>
          <a:p>
            <a:pPr marL="800100" lvl="1" indent="-342900">
              <a:buFont typeface="Arial" panose="020B0604020202020204" pitchFamily="34" charset="0"/>
              <a:buChar char="•"/>
            </a:pPr>
            <a:r>
              <a:rPr lang="en-US" sz="2400" dirty="0"/>
              <a:t>United States Forest Service</a:t>
            </a:r>
          </a:p>
          <a:p>
            <a:pPr marL="800100" lvl="1" indent="-342900">
              <a:buFont typeface="Arial" panose="020B0604020202020204" pitchFamily="34" charset="0"/>
              <a:buChar char="•"/>
            </a:pPr>
            <a:r>
              <a:rPr lang="en-US" sz="2400" dirty="0"/>
              <a:t>Federal University of Santa Catarina, Brazil</a:t>
            </a:r>
          </a:p>
          <a:p>
            <a:pPr marL="342900" indent="-342900">
              <a:buFont typeface="Arial" panose="020B0604020202020204" pitchFamily="34" charset="0"/>
              <a:buChar char="•"/>
            </a:pPr>
            <a:r>
              <a:rPr lang="en-US" sz="2400" dirty="0"/>
              <a:t>Three sites:</a:t>
            </a:r>
          </a:p>
          <a:p>
            <a:pPr marL="800100" lvl="1" indent="-342900">
              <a:buFont typeface="Arial" panose="020B0604020202020204" pitchFamily="34" charset="0"/>
              <a:buChar char="•"/>
            </a:pPr>
            <a:r>
              <a:rPr lang="en-US" sz="2400" dirty="0"/>
              <a:t>NC Coastal Plain</a:t>
            </a:r>
          </a:p>
          <a:p>
            <a:pPr marL="800100" lvl="1" indent="-342900">
              <a:buFont typeface="Arial" panose="020B0604020202020204" pitchFamily="34" charset="0"/>
              <a:buChar char="•"/>
            </a:pPr>
            <a:r>
              <a:rPr lang="en-US" sz="2400" dirty="0"/>
              <a:t>Virginia Piedmont</a:t>
            </a:r>
          </a:p>
          <a:p>
            <a:pPr marL="800100" lvl="1" indent="-342900">
              <a:buFont typeface="Arial" panose="020B0604020202020204" pitchFamily="34" charset="0"/>
              <a:buChar char="•"/>
            </a:pPr>
            <a:r>
              <a:rPr lang="en-US" sz="2400" dirty="0"/>
              <a:t>Brazil</a:t>
            </a:r>
          </a:p>
        </p:txBody>
      </p:sp>
      <p:pic>
        <p:nvPicPr>
          <p:cNvPr id="16" name="Picture 15">
            <a:extLst>
              <a:ext uri="{FF2B5EF4-FFF2-40B4-BE49-F238E27FC236}">
                <a16:creationId xmlns:a16="http://schemas.microsoft.com/office/drawing/2014/main" id="{57D740CD-6A7F-6155-2D8F-AE25822AAD8C}"/>
              </a:ext>
            </a:extLst>
          </p:cNvPr>
          <p:cNvPicPr>
            <a:picLocks noChangeAspect="1"/>
          </p:cNvPicPr>
          <p:nvPr/>
        </p:nvPicPr>
        <p:blipFill rotWithShape="1">
          <a:blip r:embed="rId4"/>
          <a:srcRect r="3165"/>
          <a:stretch/>
        </p:blipFill>
        <p:spPr>
          <a:xfrm>
            <a:off x="8495147" y="2130515"/>
            <a:ext cx="1882798" cy="891672"/>
          </a:xfrm>
          <a:prstGeom prst="rect">
            <a:avLst/>
          </a:prstGeom>
        </p:spPr>
      </p:pic>
      <p:pic>
        <p:nvPicPr>
          <p:cNvPr id="18" name="Picture 17">
            <a:extLst>
              <a:ext uri="{FF2B5EF4-FFF2-40B4-BE49-F238E27FC236}">
                <a16:creationId xmlns:a16="http://schemas.microsoft.com/office/drawing/2014/main" id="{62CA7DDF-B7EA-A678-1332-74FF7651F901}"/>
              </a:ext>
            </a:extLst>
          </p:cNvPr>
          <p:cNvPicPr>
            <a:picLocks noChangeAspect="1"/>
          </p:cNvPicPr>
          <p:nvPr/>
        </p:nvPicPr>
        <p:blipFill>
          <a:blip r:embed="rId5"/>
          <a:stretch>
            <a:fillRect/>
          </a:stretch>
        </p:blipFill>
        <p:spPr>
          <a:xfrm>
            <a:off x="8513134" y="3007584"/>
            <a:ext cx="1882799" cy="924489"/>
          </a:xfrm>
          <a:prstGeom prst="rect">
            <a:avLst/>
          </a:prstGeom>
        </p:spPr>
      </p:pic>
      <p:pic>
        <p:nvPicPr>
          <p:cNvPr id="1026" name="Picture 2" descr="Universidade Federal de Santa Catarina (Brazil) » AquaVitae">
            <a:extLst>
              <a:ext uri="{FF2B5EF4-FFF2-40B4-BE49-F238E27FC236}">
                <a16:creationId xmlns:a16="http://schemas.microsoft.com/office/drawing/2014/main" id="{530340BC-562A-3C39-531D-C1DAB07AB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58" y="4776722"/>
            <a:ext cx="1870115" cy="9350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AEEC2A5-C8FF-EDA2-5D6A-922D5BEEDD52}"/>
              </a:ext>
            </a:extLst>
          </p:cNvPr>
          <p:cNvPicPr>
            <a:picLocks noChangeAspect="1"/>
          </p:cNvPicPr>
          <p:nvPr/>
        </p:nvPicPr>
        <p:blipFill>
          <a:blip r:embed="rId7"/>
          <a:stretch>
            <a:fillRect/>
          </a:stretch>
        </p:blipFill>
        <p:spPr>
          <a:xfrm>
            <a:off x="8512080" y="3942080"/>
            <a:ext cx="1865865" cy="935058"/>
          </a:xfrm>
          <a:prstGeom prst="rect">
            <a:avLst/>
          </a:prstGeom>
        </p:spPr>
      </p:pic>
    </p:spTree>
    <p:extLst>
      <p:ext uri="{BB962C8B-B14F-4D97-AF65-F5344CB8AC3E}">
        <p14:creationId xmlns:p14="http://schemas.microsoft.com/office/powerpoint/2010/main" val="312286994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747D7-ED2F-0D62-C166-2EF6D94C2961}"/>
              </a:ext>
            </a:extLst>
          </p:cNvPr>
          <p:cNvSpPr>
            <a:spLocks noGrp="1"/>
          </p:cNvSpPr>
          <p:nvPr>
            <p:ph type="title"/>
          </p:nvPr>
        </p:nvSpPr>
        <p:spPr>
          <a:xfrm>
            <a:off x="8202522" y="1010210"/>
            <a:ext cx="3224865" cy="1627632"/>
          </a:xfrm>
        </p:spPr>
        <p:txBody>
          <a:bodyPr vert="horz" lIns="274320" tIns="182880" rIns="274320" bIns="182880" rtlCol="0" anchor="ctr" anchorCtr="1">
            <a:normAutofit/>
          </a:bodyPr>
          <a:lstStyle/>
          <a:p>
            <a:r>
              <a:rPr lang="en-US" sz="2400" dirty="0"/>
              <a:t>CONTEXT: Transpiration</a:t>
            </a:r>
          </a:p>
        </p:txBody>
      </p:sp>
      <p:sp>
        <p:nvSpPr>
          <p:cNvPr id="10" name="Rectangle 9">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2210F1-CF67-099B-77B8-D41555026838}"/>
              </a:ext>
            </a:extLst>
          </p:cNvPr>
          <p:cNvSpPr txBox="1"/>
          <p:nvPr/>
        </p:nvSpPr>
        <p:spPr>
          <a:xfrm>
            <a:off x="5879233" y="5420487"/>
            <a:ext cx="1456660" cy="261610"/>
          </a:xfrm>
          <a:prstGeom prst="rect">
            <a:avLst/>
          </a:prstGeom>
          <a:noFill/>
        </p:spPr>
        <p:txBody>
          <a:bodyPr wrap="square" rtlCol="0">
            <a:spAutoFit/>
          </a:bodyPr>
          <a:lstStyle/>
          <a:p>
            <a:r>
              <a:rPr lang="en-US" sz="1100" dirty="0">
                <a:solidFill>
                  <a:schemeClr val="bg1">
                    <a:lumMod val="75000"/>
                  </a:schemeClr>
                </a:solidFill>
              </a:rPr>
              <a:t>@Bridging The Gap</a:t>
            </a:r>
          </a:p>
        </p:txBody>
      </p:sp>
      <p:sp>
        <p:nvSpPr>
          <p:cNvPr id="14" name="TextBox 13">
            <a:extLst>
              <a:ext uri="{FF2B5EF4-FFF2-40B4-BE49-F238E27FC236}">
                <a16:creationId xmlns:a16="http://schemas.microsoft.com/office/drawing/2014/main" id="{8C586E63-5805-7023-0B64-A895A2546C1E}"/>
              </a:ext>
            </a:extLst>
          </p:cNvPr>
          <p:cNvSpPr txBox="1"/>
          <p:nvPr/>
        </p:nvSpPr>
        <p:spPr>
          <a:xfrm>
            <a:off x="7898841" y="3277785"/>
            <a:ext cx="3499998" cy="1884747"/>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2000" dirty="0">
                <a:solidFill>
                  <a:schemeClr val="bg1"/>
                </a:solidFill>
              </a:rPr>
              <a:t>Crown architecture</a:t>
            </a:r>
          </a:p>
          <a:p>
            <a:pPr marL="742950" lvl="1" indent="-285750">
              <a:lnSpc>
                <a:spcPct val="150000"/>
              </a:lnSpc>
              <a:buFont typeface="Arial" panose="020B0604020202020204" pitchFamily="34" charset="0"/>
              <a:buChar char="•"/>
            </a:pPr>
            <a:r>
              <a:rPr lang="en-US" sz="2000" dirty="0">
                <a:solidFill>
                  <a:schemeClr val="bg1"/>
                </a:solidFill>
              </a:rPr>
              <a:t>Planting density</a:t>
            </a:r>
          </a:p>
          <a:p>
            <a:pPr marL="742950" lvl="1" indent="-285750">
              <a:lnSpc>
                <a:spcPct val="150000"/>
              </a:lnSpc>
              <a:buFont typeface="Arial" panose="020B0604020202020204" pitchFamily="34" charset="0"/>
              <a:buChar char="•"/>
            </a:pPr>
            <a:r>
              <a:rPr lang="en-US" sz="2000" dirty="0">
                <a:solidFill>
                  <a:schemeClr val="bg1"/>
                </a:solidFill>
              </a:rPr>
              <a:t>Water content in the air</a:t>
            </a:r>
          </a:p>
          <a:p>
            <a:pPr marL="742950" lvl="1" indent="-285750">
              <a:lnSpc>
                <a:spcPct val="150000"/>
              </a:lnSpc>
              <a:buFont typeface="Arial" panose="020B0604020202020204" pitchFamily="34" charset="0"/>
              <a:buChar char="•"/>
            </a:pPr>
            <a:r>
              <a:rPr lang="en-US" sz="2000" dirty="0">
                <a:solidFill>
                  <a:schemeClr val="bg1"/>
                </a:solidFill>
              </a:rPr>
              <a:t>Soil water availability</a:t>
            </a:r>
            <a:endParaRPr lang="en-US" sz="2400" dirty="0">
              <a:solidFill>
                <a:schemeClr val="bg1"/>
              </a:solidFill>
            </a:endParaRPr>
          </a:p>
        </p:txBody>
      </p:sp>
      <p:pic>
        <p:nvPicPr>
          <p:cNvPr id="16" name="Picture 15" descr="A picture containing text&#10;&#10;Description automatically generated">
            <a:extLst>
              <a:ext uri="{FF2B5EF4-FFF2-40B4-BE49-F238E27FC236}">
                <a16:creationId xmlns:a16="http://schemas.microsoft.com/office/drawing/2014/main" id="{83BA822A-6660-C48D-F46A-671CEE425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13" y="1044130"/>
            <a:ext cx="6584144" cy="4455033"/>
          </a:xfrm>
          <a:prstGeom prst="rect">
            <a:avLst/>
          </a:prstGeom>
        </p:spPr>
      </p:pic>
    </p:spTree>
    <p:extLst>
      <p:ext uri="{BB962C8B-B14F-4D97-AF65-F5344CB8AC3E}">
        <p14:creationId xmlns:p14="http://schemas.microsoft.com/office/powerpoint/2010/main" val="374145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53E8D-901B-C17E-5ACB-7AE03A766DC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solidFill>
                  <a:srgbClr val="FFFFFF"/>
                </a:solidFill>
              </a:rPr>
              <a:t>Goals &amp; Objectives</a:t>
            </a:r>
          </a:p>
        </p:txBody>
      </p:sp>
      <p:sp>
        <p:nvSpPr>
          <p:cNvPr id="3" name="Content Placeholder 2">
            <a:extLst>
              <a:ext uri="{FF2B5EF4-FFF2-40B4-BE49-F238E27FC236}">
                <a16:creationId xmlns:a16="http://schemas.microsoft.com/office/drawing/2014/main" id="{8111CFFE-4099-E0C6-A3A7-7D82B0A0899C}"/>
              </a:ext>
            </a:extLst>
          </p:cNvPr>
          <p:cNvSpPr>
            <a:spLocks noGrp="1"/>
          </p:cNvSpPr>
          <p:nvPr>
            <p:ph idx="1"/>
          </p:nvPr>
        </p:nvSpPr>
        <p:spPr>
          <a:xfrm>
            <a:off x="5232805" y="1217676"/>
            <a:ext cx="6433728" cy="4053840"/>
          </a:xfrm>
        </p:spPr>
        <p:txBody>
          <a:bodyPr anchor="ctr">
            <a:normAutofit/>
          </a:bodyPr>
          <a:lstStyle/>
          <a:p>
            <a:pPr>
              <a:lnSpc>
                <a:spcPct val="150000"/>
              </a:lnSpc>
              <a:buFont typeface="Wingdings" panose="05000000000000000000" pitchFamily="2" charset="2"/>
              <a:buChar char="q"/>
            </a:pPr>
            <a:r>
              <a:rPr lang="en-US" sz="2800" dirty="0"/>
              <a:t>To better understand </a:t>
            </a:r>
            <a:r>
              <a:rPr lang="en-US" sz="2800" i="1" dirty="0"/>
              <a:t>P. taeda </a:t>
            </a:r>
            <a:r>
              <a:rPr lang="en-US" sz="2800" dirty="0"/>
              <a:t>physiology</a:t>
            </a:r>
          </a:p>
          <a:p>
            <a:pPr marL="571500" lvl="1" indent="-342900">
              <a:lnSpc>
                <a:spcPct val="150000"/>
              </a:lnSpc>
              <a:buFont typeface="+mj-lt"/>
              <a:buAutoNum type="arabicPeriod"/>
            </a:pPr>
            <a:r>
              <a:rPr lang="en-US" sz="2400" dirty="0"/>
              <a:t>Does transpiration differ with genotype and planting density?</a:t>
            </a:r>
          </a:p>
          <a:p>
            <a:pPr marL="571500" lvl="1" indent="-342900">
              <a:lnSpc>
                <a:spcPct val="150000"/>
              </a:lnSpc>
              <a:buFont typeface="+mj-lt"/>
              <a:buAutoNum type="arabicPeriod"/>
            </a:pPr>
            <a:r>
              <a:rPr lang="en-US" sz="2400" dirty="0"/>
              <a:t>How does transpiration respond to environmental variables?</a:t>
            </a:r>
          </a:p>
        </p:txBody>
      </p:sp>
    </p:spTree>
    <p:extLst>
      <p:ext uri="{BB962C8B-B14F-4D97-AF65-F5344CB8AC3E}">
        <p14:creationId xmlns:p14="http://schemas.microsoft.com/office/powerpoint/2010/main" val="380422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310A4-53AE-6E34-3E78-8A9DB3BB435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Specific Objectives</a:t>
            </a:r>
          </a:p>
        </p:txBody>
      </p:sp>
      <p:graphicFrame>
        <p:nvGraphicFramePr>
          <p:cNvPr id="5" name="Content Placeholder 2">
            <a:extLst>
              <a:ext uri="{FF2B5EF4-FFF2-40B4-BE49-F238E27FC236}">
                <a16:creationId xmlns:a16="http://schemas.microsoft.com/office/drawing/2014/main" id="{8FB4DCF3-AC66-BAF6-702B-1C9EB6594C97}"/>
              </a:ext>
            </a:extLst>
          </p:cNvPr>
          <p:cNvGraphicFramePr>
            <a:graphicFrameLocks noGrp="1"/>
          </p:cNvGraphicFramePr>
          <p:nvPr>
            <p:ph idx="1"/>
            <p:extLst>
              <p:ext uri="{D42A27DB-BD31-4B8C-83A1-F6EECF244321}">
                <p14:modId xmlns:p14="http://schemas.microsoft.com/office/powerpoint/2010/main" val="448546578"/>
              </p:ext>
            </p:extLst>
          </p:nvPr>
        </p:nvGraphicFramePr>
        <p:xfrm>
          <a:off x="5619749" y="680484"/>
          <a:ext cx="6054799" cy="521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96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1E616-BFB2-7EC8-C2F4-7D264D407063}"/>
              </a:ext>
            </a:extLst>
          </p:cNvPr>
          <p:cNvSpPr>
            <a:spLocks noGrp="1"/>
          </p:cNvSpPr>
          <p:nvPr>
            <p:ph type="title"/>
          </p:nvPr>
        </p:nvSpPr>
        <p:spPr>
          <a:xfrm>
            <a:off x="808489" y="599843"/>
            <a:ext cx="3229482" cy="907007"/>
          </a:xfrm>
          <a:noFill/>
          <a:ln>
            <a:solidFill>
              <a:schemeClr val="bg1"/>
            </a:solidFill>
          </a:ln>
        </p:spPr>
        <p:txBody>
          <a:bodyPr vert="horz" lIns="274320" tIns="182880" rIns="274320" bIns="182880" rtlCol="0" anchor="ctr" anchorCtr="1">
            <a:normAutofit fontScale="90000"/>
          </a:bodyPr>
          <a:lstStyle/>
          <a:p>
            <a:r>
              <a:rPr lang="en-US" sz="2400" dirty="0">
                <a:solidFill>
                  <a:schemeClr val="bg1"/>
                </a:solidFill>
              </a:rPr>
              <a:t>The Experiment</a:t>
            </a:r>
          </a:p>
        </p:txBody>
      </p:sp>
      <p:pic>
        <p:nvPicPr>
          <p:cNvPr id="9" name="Content Placeholder 8">
            <a:extLst>
              <a:ext uri="{FF2B5EF4-FFF2-40B4-BE49-F238E27FC236}">
                <a16:creationId xmlns:a16="http://schemas.microsoft.com/office/drawing/2014/main" id="{B2CD2D2A-6AEF-CE58-6910-1302DD42F908}"/>
              </a:ext>
            </a:extLst>
          </p:cNvPr>
          <p:cNvPicPr>
            <a:picLocks noGrp="1" noChangeAspect="1"/>
          </p:cNvPicPr>
          <p:nvPr>
            <p:ph idx="1"/>
          </p:nvPr>
        </p:nvPicPr>
        <p:blipFill rotWithShape="1">
          <a:blip r:embed="rId3"/>
          <a:srcRect l="9530" r="13259" b="1"/>
          <a:stretch/>
        </p:blipFill>
        <p:spPr>
          <a:xfrm>
            <a:off x="4654297" y="10"/>
            <a:ext cx="7537702" cy="6857989"/>
          </a:xfrm>
          <a:prstGeom prst="rect">
            <a:avLst/>
          </a:prstGeom>
        </p:spPr>
      </p:pic>
      <p:sp>
        <p:nvSpPr>
          <p:cNvPr id="13" name="TextBox 12">
            <a:extLst>
              <a:ext uri="{FF2B5EF4-FFF2-40B4-BE49-F238E27FC236}">
                <a16:creationId xmlns:a16="http://schemas.microsoft.com/office/drawing/2014/main" id="{21AB3879-4A2D-FAD4-69E0-7DA52C4F5E7E}"/>
              </a:ext>
            </a:extLst>
          </p:cNvPr>
          <p:cNvSpPr txBox="1"/>
          <p:nvPr/>
        </p:nvSpPr>
        <p:spPr>
          <a:xfrm>
            <a:off x="943170" y="2584377"/>
            <a:ext cx="3399602" cy="22432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bg1"/>
                </a:solidFill>
              </a:rPr>
              <a:t>Study design</a:t>
            </a:r>
          </a:p>
          <a:p>
            <a:pPr marL="742950" lvl="1" indent="-285750">
              <a:lnSpc>
                <a:spcPct val="150000"/>
              </a:lnSpc>
              <a:buFont typeface="Arial" panose="020B0604020202020204" pitchFamily="34" charset="0"/>
              <a:buChar char="•"/>
            </a:pPr>
            <a:r>
              <a:rPr lang="en-US" sz="2400" dirty="0">
                <a:solidFill>
                  <a:schemeClr val="bg1"/>
                </a:solidFill>
              </a:rPr>
              <a:t>4 genotypes</a:t>
            </a:r>
          </a:p>
          <a:p>
            <a:pPr marL="742950" lvl="1" indent="-285750">
              <a:lnSpc>
                <a:spcPct val="150000"/>
              </a:lnSpc>
              <a:buFont typeface="Arial" panose="020B0604020202020204" pitchFamily="34" charset="0"/>
              <a:buChar char="•"/>
            </a:pPr>
            <a:r>
              <a:rPr lang="en-US" sz="2400" dirty="0">
                <a:solidFill>
                  <a:schemeClr val="bg1"/>
                </a:solidFill>
              </a:rPr>
              <a:t>2 densities</a:t>
            </a:r>
          </a:p>
          <a:p>
            <a:pPr marL="742950" lvl="1" indent="-285750">
              <a:lnSpc>
                <a:spcPct val="150000"/>
              </a:lnSpc>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02675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F7329-458E-E348-04E0-B0E6AD123694}"/>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dirty="0">
                <a:solidFill>
                  <a:schemeClr val="bg1"/>
                </a:solidFill>
              </a:rPr>
              <a:t>Approach: measurements &amp; Data Analysis</a:t>
            </a:r>
          </a:p>
        </p:txBody>
      </p:sp>
      <p:graphicFrame>
        <p:nvGraphicFramePr>
          <p:cNvPr id="5" name="Content Placeholder 2">
            <a:extLst>
              <a:ext uri="{FF2B5EF4-FFF2-40B4-BE49-F238E27FC236}">
                <a16:creationId xmlns:a16="http://schemas.microsoft.com/office/drawing/2014/main" id="{3A2E5D6E-C562-FCD6-E3D4-F7AE79B3ED4C}"/>
              </a:ext>
            </a:extLst>
          </p:cNvPr>
          <p:cNvGraphicFramePr>
            <a:graphicFrameLocks noGrp="1"/>
          </p:cNvGraphicFramePr>
          <p:nvPr>
            <p:ph idx="1"/>
            <p:extLst>
              <p:ext uri="{D42A27DB-BD31-4B8C-83A1-F6EECF244321}">
                <p14:modId xmlns:p14="http://schemas.microsoft.com/office/powerpoint/2010/main" val="1766410395"/>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626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B0DF-01CA-C738-6BD2-7BE9A6334B7B}"/>
              </a:ext>
            </a:extLst>
          </p:cNvPr>
          <p:cNvSpPr>
            <a:spLocks noGrp="1"/>
          </p:cNvSpPr>
          <p:nvPr>
            <p:ph type="title"/>
          </p:nvPr>
        </p:nvSpPr>
        <p:spPr>
          <a:xfrm>
            <a:off x="538857" y="531986"/>
            <a:ext cx="5766249" cy="1141497"/>
          </a:xfrm>
        </p:spPr>
        <p:txBody>
          <a:bodyPr vert="horz" lIns="274320" tIns="182880" rIns="274320" bIns="182880" rtlCol="0" anchor="ctr" anchorCtr="1">
            <a:normAutofit fontScale="90000"/>
          </a:bodyPr>
          <a:lstStyle/>
          <a:p>
            <a:pPr algn="l"/>
            <a:r>
              <a:rPr lang="en-US" sz="3200" dirty="0"/>
              <a:t>Method: Measurements</a:t>
            </a:r>
          </a:p>
        </p:txBody>
      </p:sp>
      <p:pic>
        <p:nvPicPr>
          <p:cNvPr id="4" name="Picture 3">
            <a:extLst>
              <a:ext uri="{FF2B5EF4-FFF2-40B4-BE49-F238E27FC236}">
                <a16:creationId xmlns:a16="http://schemas.microsoft.com/office/drawing/2014/main" id="{193A242D-AC93-813E-7CBF-C93BE4E8426B}"/>
              </a:ext>
            </a:extLst>
          </p:cNvPr>
          <p:cNvPicPr>
            <a:picLocks noChangeAspect="1"/>
          </p:cNvPicPr>
          <p:nvPr/>
        </p:nvPicPr>
        <p:blipFill>
          <a:blip r:embed="rId3"/>
          <a:stretch>
            <a:fillRect/>
          </a:stretch>
        </p:blipFill>
        <p:spPr>
          <a:xfrm flipH="1">
            <a:off x="7936644" y="352692"/>
            <a:ext cx="3370522" cy="2641581"/>
          </a:xfrm>
          <a:prstGeom prst="rect">
            <a:avLst/>
          </a:prstGeom>
        </p:spPr>
      </p:pic>
      <p:pic>
        <p:nvPicPr>
          <p:cNvPr id="5" name="Picture 4">
            <a:extLst>
              <a:ext uri="{FF2B5EF4-FFF2-40B4-BE49-F238E27FC236}">
                <a16:creationId xmlns:a16="http://schemas.microsoft.com/office/drawing/2014/main" id="{46D5D665-5F71-8694-9E56-6B6FFF343686}"/>
              </a:ext>
            </a:extLst>
          </p:cNvPr>
          <p:cNvPicPr>
            <a:picLocks noChangeAspect="1"/>
          </p:cNvPicPr>
          <p:nvPr/>
        </p:nvPicPr>
        <p:blipFill>
          <a:blip r:embed="rId4"/>
          <a:stretch>
            <a:fillRect/>
          </a:stretch>
        </p:blipFill>
        <p:spPr>
          <a:xfrm>
            <a:off x="7051811" y="3512304"/>
            <a:ext cx="5140189" cy="2595795"/>
          </a:xfrm>
          <a:prstGeom prst="rect">
            <a:avLst/>
          </a:prstGeom>
        </p:spPr>
      </p:pic>
      <p:sp>
        <p:nvSpPr>
          <p:cNvPr id="8" name="TextBox 7">
            <a:extLst>
              <a:ext uri="{FF2B5EF4-FFF2-40B4-BE49-F238E27FC236}">
                <a16:creationId xmlns:a16="http://schemas.microsoft.com/office/drawing/2014/main" id="{38D17316-A45B-676D-BFB4-17AC8B3037D0}"/>
              </a:ext>
            </a:extLst>
          </p:cNvPr>
          <p:cNvSpPr txBox="1"/>
          <p:nvPr/>
        </p:nvSpPr>
        <p:spPr>
          <a:xfrm>
            <a:off x="9944987" y="2728636"/>
            <a:ext cx="1456660" cy="261610"/>
          </a:xfrm>
          <a:prstGeom prst="rect">
            <a:avLst/>
          </a:prstGeom>
          <a:noFill/>
        </p:spPr>
        <p:txBody>
          <a:bodyPr wrap="square" rtlCol="0">
            <a:spAutoFit/>
          </a:bodyPr>
          <a:lstStyle/>
          <a:p>
            <a:r>
              <a:rPr lang="en-US" sz="1100" dirty="0">
                <a:solidFill>
                  <a:schemeClr val="bg1"/>
                </a:solidFill>
              </a:rPr>
              <a:t>@ICT International</a:t>
            </a:r>
          </a:p>
        </p:txBody>
      </p:sp>
      <p:sp>
        <p:nvSpPr>
          <p:cNvPr id="19" name="TextBox 18">
            <a:extLst>
              <a:ext uri="{FF2B5EF4-FFF2-40B4-BE49-F238E27FC236}">
                <a16:creationId xmlns:a16="http://schemas.microsoft.com/office/drawing/2014/main" id="{4010F41A-E4F8-752B-299A-2396E82DD503}"/>
              </a:ext>
            </a:extLst>
          </p:cNvPr>
          <p:cNvSpPr txBox="1"/>
          <p:nvPr/>
        </p:nvSpPr>
        <p:spPr>
          <a:xfrm>
            <a:off x="790353" y="2206578"/>
            <a:ext cx="6261457" cy="28080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Data measured during growing season 2017, stand age 9</a:t>
            </a:r>
          </a:p>
          <a:p>
            <a:pPr marL="285750" indent="-285750">
              <a:lnSpc>
                <a:spcPct val="150000"/>
              </a:lnSpc>
              <a:buFont typeface="Arial" panose="020B0604020202020204" pitchFamily="34" charset="0"/>
              <a:buChar char="•"/>
            </a:pPr>
            <a:r>
              <a:rPr lang="en-US" sz="2000" dirty="0" err="1"/>
              <a:t>Sapflux</a:t>
            </a:r>
            <a:r>
              <a:rPr lang="en-US" sz="2000" dirty="0"/>
              <a:t> measurements </a:t>
            </a:r>
          </a:p>
          <a:p>
            <a:pPr marL="742950" lvl="1" indent="-285750">
              <a:lnSpc>
                <a:spcPct val="150000"/>
              </a:lnSpc>
              <a:buFont typeface="Arial" panose="020B0604020202020204" pitchFamily="34" charset="0"/>
              <a:buChar char="•"/>
            </a:pPr>
            <a:r>
              <a:rPr lang="en-US" sz="2000" dirty="0" err="1"/>
              <a:t>Granier’s</a:t>
            </a:r>
            <a:r>
              <a:rPr lang="en-US" sz="2000" dirty="0"/>
              <a:t> probe</a:t>
            </a:r>
          </a:p>
          <a:p>
            <a:pPr marL="742950" lvl="1" indent="-285750">
              <a:lnSpc>
                <a:spcPct val="150000"/>
              </a:lnSpc>
              <a:buFont typeface="Arial" panose="020B0604020202020204" pitchFamily="34" charset="0"/>
              <a:buChar char="•"/>
            </a:pPr>
            <a:r>
              <a:rPr lang="en-US" sz="2000" dirty="0"/>
              <a:t> </a:t>
            </a:r>
          </a:p>
          <a:p>
            <a:pPr marL="285750" indent="-285750">
              <a:lnSpc>
                <a:spcPct val="150000"/>
              </a:lnSpc>
              <a:buFont typeface="Arial" panose="020B0604020202020204" pitchFamily="34" charset="0"/>
              <a:buChar char="•"/>
            </a:pPr>
            <a:r>
              <a:rPr lang="en-US" sz="2000" dirty="0"/>
              <a:t>Diameter at breast height (DBH)</a:t>
            </a:r>
          </a:p>
          <a:p>
            <a:pPr marL="285750" indent="-285750">
              <a:lnSpc>
                <a:spcPct val="150000"/>
              </a:lnSpc>
              <a:buFont typeface="Arial" panose="020B0604020202020204" pitchFamily="34" charset="0"/>
              <a:buChar char="•"/>
            </a:pPr>
            <a:r>
              <a:rPr lang="en-US" sz="2000" dirty="0"/>
              <a:t>Environmental variables </a:t>
            </a:r>
          </a:p>
        </p:txBody>
      </p:sp>
      <p:pic>
        <p:nvPicPr>
          <p:cNvPr id="6" name="Picture 5">
            <a:extLst>
              <a:ext uri="{FF2B5EF4-FFF2-40B4-BE49-F238E27FC236}">
                <a16:creationId xmlns:a16="http://schemas.microsoft.com/office/drawing/2014/main" id="{C104A330-D0E4-91FA-00B5-FEA30BF2ABF0}"/>
              </a:ext>
            </a:extLst>
          </p:cNvPr>
          <p:cNvPicPr>
            <a:picLocks noChangeAspect="1"/>
          </p:cNvPicPr>
          <p:nvPr/>
        </p:nvPicPr>
        <p:blipFill rotWithShape="1">
          <a:blip r:embed="rId5"/>
          <a:srcRect l="38252" t="5278" r="40403" b="36246"/>
          <a:stretch/>
        </p:blipFill>
        <p:spPr>
          <a:xfrm>
            <a:off x="1457884" y="3699441"/>
            <a:ext cx="2121058" cy="337534"/>
          </a:xfrm>
          <a:prstGeom prst="rect">
            <a:avLst/>
          </a:prstGeom>
        </p:spPr>
      </p:pic>
    </p:spTree>
    <p:extLst>
      <p:ext uri="{BB962C8B-B14F-4D97-AF65-F5344CB8AC3E}">
        <p14:creationId xmlns:p14="http://schemas.microsoft.com/office/powerpoint/2010/main" val="155213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8272D-DC05-72A3-AFC5-2D6CF54A6EC4}"/>
              </a:ext>
            </a:extLst>
          </p:cNvPr>
          <p:cNvSpPr>
            <a:spLocks noGrp="1"/>
          </p:cNvSpPr>
          <p:nvPr>
            <p:ph type="title"/>
          </p:nvPr>
        </p:nvSpPr>
        <p:spPr>
          <a:xfrm>
            <a:off x="3674679" y="5491465"/>
            <a:ext cx="4385600" cy="793578"/>
          </a:xfrm>
        </p:spPr>
        <p:txBody>
          <a:bodyPr>
            <a:normAutofit/>
          </a:bodyPr>
          <a:lstStyle/>
          <a:p>
            <a:r>
              <a:rPr lang="en-US" dirty="0"/>
              <a:t>Method: Scaling</a:t>
            </a:r>
          </a:p>
        </p:txBody>
      </p:sp>
      <p:graphicFrame>
        <p:nvGraphicFramePr>
          <p:cNvPr id="3" name="Diagram 2">
            <a:extLst>
              <a:ext uri="{FF2B5EF4-FFF2-40B4-BE49-F238E27FC236}">
                <a16:creationId xmlns:a16="http://schemas.microsoft.com/office/drawing/2014/main" id="{F31DE9F7-F098-EAF6-C985-1AC18A77CAAE}"/>
              </a:ext>
            </a:extLst>
          </p:cNvPr>
          <p:cNvGraphicFramePr/>
          <p:nvPr>
            <p:extLst>
              <p:ext uri="{D42A27DB-BD31-4B8C-83A1-F6EECF244321}">
                <p14:modId xmlns:p14="http://schemas.microsoft.com/office/powerpoint/2010/main" val="392962269"/>
              </p:ext>
            </p:extLst>
          </p:nvPr>
        </p:nvGraphicFramePr>
        <p:xfrm>
          <a:off x="3353602" y="287884"/>
          <a:ext cx="2051868" cy="4825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2C96F49D-0D9D-B183-9348-882A9D5C4309}"/>
              </a:ext>
            </a:extLst>
          </p:cNvPr>
          <p:cNvGraphicFramePr/>
          <p:nvPr>
            <p:extLst>
              <p:ext uri="{D42A27DB-BD31-4B8C-83A1-F6EECF244321}">
                <p14:modId xmlns:p14="http://schemas.microsoft.com/office/powerpoint/2010/main" val="2263496278"/>
              </p:ext>
            </p:extLst>
          </p:nvPr>
        </p:nvGraphicFramePr>
        <p:xfrm>
          <a:off x="6458525" y="273218"/>
          <a:ext cx="2051868" cy="48258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41AB985C-E374-AE9D-72E5-F2BA466731C4}"/>
              </a:ext>
            </a:extLst>
          </p:cNvPr>
          <p:cNvSpPr txBox="1"/>
          <p:nvPr/>
        </p:nvSpPr>
        <p:spPr>
          <a:xfrm>
            <a:off x="6625506" y="3473856"/>
            <a:ext cx="1762428" cy="371595"/>
          </a:xfrm>
          <a:prstGeom prst="rect">
            <a:avLst/>
          </a:prstGeom>
          <a:noFill/>
        </p:spPr>
        <p:txBody>
          <a:bodyPr wrap="square" rtlCol="0">
            <a:spAutoFit/>
          </a:bodyPr>
          <a:lstStyle/>
          <a:p>
            <a:r>
              <a:rPr lang="en-US" dirty="0"/>
              <a:t>X Sapwood Area</a:t>
            </a:r>
          </a:p>
        </p:txBody>
      </p:sp>
    </p:spTree>
    <p:extLst>
      <p:ext uri="{BB962C8B-B14F-4D97-AF65-F5344CB8AC3E}">
        <p14:creationId xmlns:p14="http://schemas.microsoft.com/office/powerpoint/2010/main" val="326875797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2758</TotalTime>
  <Words>979</Words>
  <Application>Microsoft Office PowerPoint</Application>
  <PresentationFormat>Widescreen</PresentationFormat>
  <Paragraphs>128</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DengXian</vt:lpstr>
      <vt:lpstr>Arial</vt:lpstr>
      <vt:lpstr>Calibri</vt:lpstr>
      <vt:lpstr>Gill Sans MT</vt:lpstr>
      <vt:lpstr>Wingdings</vt:lpstr>
      <vt:lpstr>Parcel</vt:lpstr>
      <vt:lpstr>Impacts of Genetic Variation and Silvicultural Treatments on Loblolly Pine Water Use </vt:lpstr>
      <vt:lpstr>Background</vt:lpstr>
      <vt:lpstr>CONTEXT: Transpiration</vt:lpstr>
      <vt:lpstr>Goals &amp; Objectives</vt:lpstr>
      <vt:lpstr>Specific Objectives</vt:lpstr>
      <vt:lpstr>The Experiment</vt:lpstr>
      <vt:lpstr>Approach: measurements &amp; Data Analysis</vt:lpstr>
      <vt:lpstr>Method: Measurements</vt:lpstr>
      <vt:lpstr>Method: Scaling</vt:lpstr>
      <vt:lpstr>Method: Statistical Analysis</vt:lpstr>
      <vt:lpstr>PowerPoint Presentation</vt:lpstr>
      <vt:lpstr>Results: Seasonal Trend</vt:lpstr>
      <vt:lpstr>Results: Environmental Variables</vt:lpstr>
      <vt:lpstr>PowerPoint Presentation</vt:lpstr>
      <vt:lpstr>Conclusion</vt:lpstr>
      <vt:lpstr>Broader Impact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Azura Liu</dc:creator>
  <cp:lastModifiedBy>Azura Liu</cp:lastModifiedBy>
  <cp:revision>17</cp:revision>
  <dcterms:created xsi:type="dcterms:W3CDTF">2022-10-31T00:22:53Z</dcterms:created>
  <dcterms:modified xsi:type="dcterms:W3CDTF">2022-12-08T18:03:33Z</dcterms:modified>
</cp:coreProperties>
</file>